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8" r:id="rId1"/>
  </p:sldMasterIdLst>
  <p:notesMasterIdLst>
    <p:notesMasterId r:id="rId34"/>
  </p:notesMasterIdLst>
  <p:handoutMasterIdLst>
    <p:handoutMasterId r:id="rId35"/>
  </p:handoutMasterIdLst>
  <p:sldIdLst>
    <p:sldId id="256" r:id="rId2"/>
    <p:sldId id="520" r:id="rId3"/>
    <p:sldId id="541" r:id="rId4"/>
    <p:sldId id="544" r:id="rId5"/>
    <p:sldId id="570" r:id="rId6"/>
    <p:sldId id="545" r:id="rId7"/>
    <p:sldId id="548" r:id="rId8"/>
    <p:sldId id="547" r:id="rId9"/>
    <p:sldId id="571" r:id="rId10"/>
    <p:sldId id="559" r:id="rId11"/>
    <p:sldId id="569" r:id="rId12"/>
    <p:sldId id="572" r:id="rId13"/>
    <p:sldId id="573" r:id="rId14"/>
    <p:sldId id="574" r:id="rId15"/>
    <p:sldId id="575" r:id="rId16"/>
    <p:sldId id="577" r:id="rId17"/>
    <p:sldId id="549" r:id="rId18"/>
    <p:sldId id="576" r:id="rId19"/>
    <p:sldId id="578" r:id="rId20"/>
    <p:sldId id="550" r:id="rId21"/>
    <p:sldId id="551" r:id="rId22"/>
    <p:sldId id="553" r:id="rId23"/>
    <p:sldId id="552" r:id="rId24"/>
    <p:sldId id="555" r:id="rId25"/>
    <p:sldId id="579" r:id="rId26"/>
    <p:sldId id="560" r:id="rId27"/>
    <p:sldId id="582" r:id="rId28"/>
    <p:sldId id="561" r:id="rId29"/>
    <p:sldId id="580" r:id="rId30"/>
    <p:sldId id="558" r:id="rId31"/>
    <p:sldId id="581" r:id="rId32"/>
    <p:sldId id="543" r:id="rId33"/>
  </p:sldIdLst>
  <p:sldSz cx="9144000" cy="6858000" type="screen4x3"/>
  <p:notesSz cx="6858000" cy="9144000"/>
  <p:defaultText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 xmlns:p14="http://schemas.microsoft.com/office/powerpoint/2010/main">
          <a:srgbClr val="FF0000"/>
        </p14:laserClr>
      </p:ext>
      <p:ext uri="{2FDB2607-1784-4EEB-B798-7EB5836EED8A}">
        <p14:showMediaCtrls xmlns="" xmlns:p14="http://schemas.microsoft.com/office/powerpoint/2010/main" val="1"/>
      </p:ext>
    </p:extLst>
  </p:showPr>
  <p:clrMru>
    <a:srgbClr val="33CCFF"/>
    <a:srgbClr val="92D050"/>
    <a:srgbClr val="FF8400"/>
    <a:srgbClr val="33A8FF"/>
    <a:srgbClr val="AF3C33"/>
    <a:srgbClr val="262673"/>
  </p:clrMru>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14333" autoAdjust="0"/>
    <p:restoredTop sz="82180" autoAdjust="0"/>
  </p:normalViewPr>
  <p:slideViewPr>
    <p:cSldViewPr snapToObjects="1">
      <p:cViewPr>
        <p:scale>
          <a:sx n="80" d="100"/>
          <a:sy n="80" d="100"/>
        </p:scale>
        <p:origin x="-1134" y="102"/>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53" d="100"/>
          <a:sy n="53" d="100"/>
        </p:scale>
        <p:origin x="-2952" y="-102"/>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6858000" cy="457200"/>
          </a:xfrm>
          <a:prstGeom prst="rect">
            <a:avLst/>
          </a:prstGeom>
          <a:solidFill>
            <a:schemeClr val="tx1">
              <a:lumMod val="65000"/>
              <a:lumOff val="35000"/>
            </a:schemeClr>
          </a:solidFill>
        </p:spPr>
        <p:txBody>
          <a:bodyPr vert="horz" lIns="91440" tIns="45720" rIns="91440" bIns="45720" rtlCol="0"/>
          <a:lstStyle>
            <a:lvl1pPr algn="l">
              <a:defRPr sz="1200"/>
            </a:lvl1pPr>
          </a:lstStyle>
          <a:p>
            <a:endParaRPr lang="zh-CN" altLang="en-US" dirty="0"/>
          </a:p>
        </p:txBody>
      </p:sp>
      <p:sp>
        <p:nvSpPr>
          <p:cNvPr id="3" name="日期占位符 2"/>
          <p:cNvSpPr>
            <a:spLocks noGrp="1"/>
          </p:cNvSpPr>
          <p:nvPr>
            <p:ph type="dt" sz="quarter" idx="1"/>
          </p:nvPr>
        </p:nvSpPr>
        <p:spPr>
          <a:xfrm>
            <a:off x="3884613" y="0"/>
            <a:ext cx="2971800" cy="457200"/>
          </a:xfrm>
          <a:prstGeom prst="rect">
            <a:avLst/>
          </a:prstGeom>
        </p:spPr>
        <p:txBody>
          <a:bodyPr vert="horz" lIns="91440" tIns="45720" rIns="91440" bIns="45720" rtlCol="0"/>
          <a:lstStyle>
            <a:lvl1pPr algn="r">
              <a:defRPr sz="1200"/>
            </a:lvl1pPr>
          </a:lstStyle>
          <a:p>
            <a:fld id="{1F906725-A78A-49CF-8488-DB5DB0846936}" type="datetimeFigureOut">
              <a:rPr lang="zh-CN" altLang="en-US" smtClean="0"/>
              <a:pPr/>
              <a:t>2016/11/14</a:t>
            </a:fld>
            <a:endParaRPr lang="zh-CN" altLang="en-US" dirty="0"/>
          </a:p>
        </p:txBody>
      </p:sp>
      <p:sp>
        <p:nvSpPr>
          <p:cNvPr id="4" name="页脚占位符 3"/>
          <p:cNvSpPr>
            <a:spLocks noGrp="1"/>
          </p:cNvSpPr>
          <p:nvPr>
            <p:ph type="ftr" sz="quarter" idx="2"/>
          </p:nvPr>
        </p:nvSpPr>
        <p:spPr>
          <a:xfrm>
            <a:off x="0" y="8685213"/>
            <a:ext cx="2971800" cy="457200"/>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7200"/>
          </a:xfrm>
          <a:prstGeom prst="rect">
            <a:avLst/>
          </a:prstGeom>
        </p:spPr>
        <p:txBody>
          <a:bodyPr vert="horz" lIns="91440" tIns="45720" rIns="91440" bIns="45720" rtlCol="0" anchor="b"/>
          <a:lstStyle>
            <a:lvl1pPr algn="r">
              <a:defRPr sz="1200"/>
            </a:lvl1pPr>
          </a:lstStyle>
          <a:p>
            <a:fld id="{A24F4C82-3A82-4412-9746-197DA3490176}" type="slidenum">
              <a:rPr lang="zh-CN" altLang="en-US" smtClean="0"/>
              <a:pPr/>
              <a:t>‹#›</a:t>
            </a:fld>
            <a:endParaRPr lang="zh-CN" altLang="en-US"/>
          </a:p>
        </p:txBody>
      </p:sp>
    </p:spTree>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ea typeface="微软雅黑" pitchFamily="34" charset="-122"/>
              </a:defRPr>
            </a:lvl1pPr>
          </a:lstStyle>
          <a:p>
            <a:endParaRPr lang="zh-CN" altLang="en-US" dirty="0"/>
          </a:p>
        </p:txBody>
      </p:sp>
      <p:sp>
        <p:nvSpPr>
          <p:cNvPr id="3" name="日期占位符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ea typeface="微软雅黑" pitchFamily="34" charset="-122"/>
              </a:defRPr>
            </a:lvl1pPr>
          </a:lstStyle>
          <a:p>
            <a:fld id="{33B6808E-BC7B-4482-9902-0856725DA3D1}" type="datetimeFigureOut">
              <a:rPr lang="zh-CN" altLang="en-US" smtClean="0"/>
              <a:pPr/>
              <a:t>2016/11/14</a:t>
            </a:fld>
            <a:endParaRPr lang="zh-CN" altLang="en-US" dirty="0"/>
          </a:p>
        </p:txBody>
      </p:sp>
      <p:sp>
        <p:nvSpPr>
          <p:cNvPr id="4" name="幻灯片图像占位符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zh-CN" altLang="en-US" dirty="0"/>
          </a:p>
        </p:txBody>
      </p:sp>
      <p:sp>
        <p:nvSpPr>
          <p:cNvPr id="5" name="备注占位符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zh-CN" altLang="en-US" dirty="0" smtClean="0"/>
              <a:t>单击此处编辑母版文本样式</a:t>
            </a:r>
          </a:p>
          <a:p>
            <a:pPr lvl="1"/>
            <a:r>
              <a:rPr lang="zh-CN" altLang="en-US" dirty="0" smtClean="0"/>
              <a:t>第二级</a:t>
            </a:r>
          </a:p>
          <a:p>
            <a:pPr lvl="2"/>
            <a:r>
              <a:rPr lang="zh-CN" altLang="en-US" dirty="0" smtClean="0"/>
              <a:t>第三级</a:t>
            </a:r>
          </a:p>
          <a:p>
            <a:pPr lvl="3"/>
            <a:r>
              <a:rPr lang="zh-CN" altLang="en-US" dirty="0" smtClean="0"/>
              <a:t>第四级</a:t>
            </a:r>
          </a:p>
          <a:p>
            <a:pPr lvl="4"/>
            <a:r>
              <a:rPr lang="zh-CN" altLang="en-US" dirty="0" smtClean="0"/>
              <a:t>第五级</a:t>
            </a:r>
            <a:endParaRPr lang="zh-CN" altLang="en-US" dirty="0"/>
          </a:p>
        </p:txBody>
      </p:sp>
      <p:sp>
        <p:nvSpPr>
          <p:cNvPr id="6" name="页脚占位符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ea typeface="微软雅黑" pitchFamily="34" charset="-122"/>
              </a:defRPr>
            </a:lvl1pPr>
          </a:lstStyle>
          <a:p>
            <a:endParaRPr lang="zh-CN" altLang="en-US" dirty="0"/>
          </a:p>
        </p:txBody>
      </p:sp>
      <p:sp>
        <p:nvSpPr>
          <p:cNvPr id="7" name="灯片编号占位符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ea typeface="微软雅黑" pitchFamily="34" charset="-122"/>
              </a:defRPr>
            </a:lvl1pPr>
          </a:lstStyle>
          <a:p>
            <a:fld id="{FD140B6F-3FEA-4ABD-AEEC-54E41C3D422B}" type="slidenum">
              <a:rPr lang="zh-CN" altLang="en-US" smtClean="0"/>
              <a:pPr/>
              <a:t>‹#›</a:t>
            </a:fld>
            <a:endParaRPr lang="zh-CN" altLang="en-US" dirty="0"/>
          </a:p>
        </p:txBody>
      </p:sp>
    </p:spTree>
    <p:extLst>
      <p:ext uri="{BB962C8B-B14F-4D97-AF65-F5344CB8AC3E}">
        <p14:creationId xmlns="" xmlns:p14="http://schemas.microsoft.com/office/powerpoint/2010/main" val="422899293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微软雅黑" pitchFamily="34" charset="-122"/>
        <a:cs typeface="+mn-cs"/>
      </a:defRPr>
    </a:lvl1pPr>
    <a:lvl2pPr marL="457200" algn="l" defTabSz="914400" rtl="0" eaLnBrk="1" latinLnBrk="0" hangingPunct="1">
      <a:defRPr sz="1200" kern="1200">
        <a:solidFill>
          <a:schemeClr val="tx1"/>
        </a:solidFill>
        <a:latin typeface="+mn-lt"/>
        <a:ea typeface="微软雅黑" pitchFamily="34" charset="-122"/>
        <a:cs typeface="+mn-cs"/>
      </a:defRPr>
    </a:lvl2pPr>
    <a:lvl3pPr marL="914400" algn="l" defTabSz="914400" rtl="0" eaLnBrk="1" latinLnBrk="0" hangingPunct="1">
      <a:defRPr sz="1200" kern="1200">
        <a:solidFill>
          <a:schemeClr val="tx1"/>
        </a:solidFill>
        <a:latin typeface="+mn-lt"/>
        <a:ea typeface="微软雅黑" pitchFamily="34" charset="-122"/>
        <a:cs typeface="+mn-cs"/>
      </a:defRPr>
    </a:lvl3pPr>
    <a:lvl4pPr marL="1371600" algn="l" defTabSz="914400" rtl="0" eaLnBrk="1" latinLnBrk="0" hangingPunct="1">
      <a:defRPr sz="1200" kern="1200">
        <a:solidFill>
          <a:schemeClr val="tx1"/>
        </a:solidFill>
        <a:latin typeface="+mn-lt"/>
        <a:ea typeface="微软雅黑" pitchFamily="34" charset="-122"/>
        <a:cs typeface="+mn-cs"/>
      </a:defRPr>
    </a:lvl4pPr>
    <a:lvl5pPr marL="1828800" algn="l" defTabSz="914400" rtl="0" eaLnBrk="1" latinLnBrk="0" hangingPunct="1">
      <a:defRPr sz="1200" kern="1200">
        <a:solidFill>
          <a:schemeClr val="tx1"/>
        </a:solidFill>
        <a:latin typeface="+mn-lt"/>
        <a:ea typeface="微软雅黑" pitchFamily="34" charset="-122"/>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26.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11.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30.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2.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6.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3.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7.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8.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5.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20.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6.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21.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7.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22.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8.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23.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_rels/notesSlide9.xml.rels><?xml version="1.0" encoding="UTF-8" standalone="yes"?>
<Relationships xmlns="http://schemas.openxmlformats.org/package/2006/relationships"><Relationship Id="rId3" Type="http://schemas.openxmlformats.org/officeDocument/2006/relationships/hyperlink" Target="http://zhidao.baidu.com/search?word=%E7%BD%91%E9%A1%B5%E5%88%B6%E4%BD%9C&amp;fr=qb_search_exp&amp;ie=utf8" TargetMode="External"/><Relationship Id="rId2" Type="http://schemas.openxmlformats.org/officeDocument/2006/relationships/slide" Target="../slides/slide24.xml"/><Relationship Id="rId1" Type="http://schemas.openxmlformats.org/officeDocument/2006/relationships/notesMaster" Target="../notesMasters/notesMaster1.xml"/><Relationship Id="rId5" Type="http://schemas.openxmlformats.org/officeDocument/2006/relationships/hyperlink" Target="http://zhidao.baidu.com/search?word=%E5%88%87%E7%89%87%E5%B7%A5%E5%85%B7&amp;fr=qb_search_exp&amp;ie=utf8" TargetMode="External"/><Relationship Id="rId4" Type="http://schemas.openxmlformats.org/officeDocument/2006/relationships/hyperlink" Target="http://zhidao.baidu.com/search?word=%E5%88%87%E5%9B%BE&amp;fr=qb_search_exp&amp;ie=utf8"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1</a:t>
            </a:fld>
            <a:endParaRPr lang="zh-CN" altLang="en-US"/>
          </a:p>
        </p:txBody>
      </p:sp>
    </p:spTree>
    <p:extLst>
      <p:ext uri="{BB962C8B-B14F-4D97-AF65-F5344CB8AC3E}">
        <p14:creationId xmlns="" xmlns:p14="http://schemas.microsoft.com/office/powerpoint/2010/main" val="231867865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26</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30</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6</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7</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8</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20</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21</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22</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23</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normAutofit/>
          </a:bodyPr>
          <a:lstStyle/>
          <a:p>
            <a:r>
              <a:rPr lang="zh-CN" altLang="en-US" dirty="0" smtClean="0"/>
              <a:t>效果图做好是一幅完整的图片，不可能把这一整张的图片都用在网页里。</a:t>
            </a:r>
            <a:endParaRPr lang="en-US" altLang="zh-CN" dirty="0" smtClean="0"/>
          </a:p>
          <a:p>
            <a:r>
              <a:rPr lang="zh-CN" altLang="en-US" dirty="0" smtClean="0"/>
              <a:t>把效果图中有用的部分剪切下来作为</a:t>
            </a:r>
            <a:r>
              <a:rPr lang="zh-CN" altLang="en-US" sz="1200" u="none" strike="noStrike" kern="1200" dirty="0" smtClean="0">
                <a:solidFill>
                  <a:schemeClr val="tx1"/>
                </a:solidFill>
                <a:latin typeface="+mn-lt"/>
                <a:ea typeface="微软雅黑" pitchFamily="34" charset="-122"/>
                <a:cs typeface="+mn-cs"/>
                <a:hlinkClick r:id="rId3"/>
              </a:rPr>
              <a:t>网页制作</a:t>
            </a:r>
            <a:r>
              <a:rPr lang="zh-CN" altLang="en-US" dirty="0" smtClean="0"/>
              <a:t>时的素材，这个过程就是</a:t>
            </a:r>
            <a:r>
              <a:rPr lang="zh-CN" altLang="en-US" sz="1200" u="none" strike="noStrike" kern="1200" dirty="0" smtClean="0">
                <a:solidFill>
                  <a:schemeClr val="tx1"/>
                </a:solidFill>
                <a:latin typeface="+mn-lt"/>
                <a:ea typeface="微软雅黑" pitchFamily="34" charset="-122"/>
                <a:cs typeface="+mn-cs"/>
                <a:hlinkClick r:id="rId4"/>
              </a:rPr>
              <a:t>切图</a:t>
            </a:r>
            <a:r>
              <a:rPr lang="zh-CN" altLang="en-US" dirty="0" smtClean="0"/>
              <a:t>。</a:t>
            </a:r>
            <a:endParaRPr lang="en-US" altLang="zh-CN" dirty="0" smtClean="0"/>
          </a:p>
          <a:p>
            <a:r>
              <a:rPr lang="zh-CN" altLang="en-US" dirty="0" smtClean="0"/>
              <a:t>（当然是用剪切、选择工具也可以，但是用</a:t>
            </a:r>
            <a:r>
              <a:rPr lang="zh-CN" altLang="en-US" sz="1200" u="none" strike="noStrike" kern="1200" dirty="0" smtClean="0">
                <a:solidFill>
                  <a:schemeClr val="tx1"/>
                </a:solidFill>
                <a:latin typeface="+mn-lt"/>
                <a:ea typeface="微软雅黑" pitchFamily="34" charset="-122"/>
                <a:cs typeface="+mn-cs"/>
                <a:hlinkClick r:id="rId5"/>
              </a:rPr>
              <a:t>切片工具</a:t>
            </a:r>
            <a:r>
              <a:rPr lang="zh-CN" altLang="en-US" dirty="0" smtClean="0"/>
              <a:t>处理更精确。）</a:t>
            </a:r>
            <a:endParaRPr lang="en-US" altLang="zh-CN" dirty="0" smtClean="0"/>
          </a:p>
          <a:p>
            <a:endParaRPr lang="en-US" altLang="zh-CN"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200" dirty="0" smtClean="0">
                <a:solidFill>
                  <a:schemeClr val="tx2">
                    <a:lumMod val="60000"/>
                    <a:lumOff val="40000"/>
                  </a:schemeClr>
                </a:solidFill>
                <a:latin typeface="微软雅黑" pitchFamily="34" charset="-122"/>
                <a:ea typeface="微软雅黑" pitchFamily="34" charset="-122"/>
              </a:rPr>
              <a:t>大家经常看到的网页，并非单单是设计师的功劳，一般设计师出来的的设计稿还要经过单独的切图经由开发同学技术实现，切图作为设计师与开发者之间的桥梁，它的作用很关键，合适的切图、精准的位置可以最大限度的还原效果图的设计，精妙的切图更会有事半功倍的效果哦</a:t>
            </a:r>
            <a:r>
              <a:rPr lang="en-US" altLang="zh-CN" sz="1200" dirty="0" smtClean="0">
                <a:solidFill>
                  <a:schemeClr val="tx2">
                    <a:lumMod val="60000"/>
                    <a:lumOff val="40000"/>
                  </a:schemeClr>
                </a:solidFill>
                <a:latin typeface="微软雅黑" pitchFamily="34" charset="-122"/>
                <a:ea typeface="微软雅黑" pitchFamily="34" charset="-122"/>
              </a:rPr>
              <a:t>!</a:t>
            </a:r>
            <a:r>
              <a:rPr lang="zh-CN" altLang="en-US" sz="1200" dirty="0" smtClean="0">
                <a:solidFill>
                  <a:schemeClr val="tx2">
                    <a:lumMod val="60000"/>
                    <a:lumOff val="40000"/>
                  </a:schemeClr>
                </a:solidFill>
                <a:latin typeface="微软雅黑" pitchFamily="34" charset="-122"/>
                <a:ea typeface="微软雅黑" pitchFamily="34" charset="-122"/>
              </a:rPr>
              <a:t>做为设计师也要多少了解这些，在与技术的交流中会有所帮助。</a:t>
            </a:r>
            <a:endParaRPr lang="en-US" altLang="zh-CN" sz="1200" dirty="0" smtClean="0">
              <a:solidFill>
                <a:schemeClr val="tx2">
                  <a:lumMod val="60000"/>
                  <a:lumOff val="40000"/>
                </a:schemeClr>
              </a:solidFill>
              <a:latin typeface="微软雅黑" pitchFamily="34" charset="-122"/>
              <a:ea typeface="微软雅黑" pitchFamily="34" charset="-122"/>
            </a:endParaRPr>
          </a:p>
          <a:p>
            <a:endParaRPr lang="zh-CN" altLang="en-US" dirty="0"/>
          </a:p>
        </p:txBody>
      </p:sp>
      <p:sp>
        <p:nvSpPr>
          <p:cNvPr id="4" name="灯片编号占位符 3"/>
          <p:cNvSpPr>
            <a:spLocks noGrp="1"/>
          </p:cNvSpPr>
          <p:nvPr>
            <p:ph type="sldNum" sz="quarter" idx="10"/>
          </p:nvPr>
        </p:nvSpPr>
        <p:spPr/>
        <p:txBody>
          <a:bodyPr/>
          <a:lstStyle/>
          <a:p>
            <a:fld id="{FD140B6F-3FEA-4ABD-AEEC-54E41C3D422B}" type="slidenum">
              <a:rPr lang="zh-CN" altLang="en-US" smtClean="0"/>
              <a:pPr/>
              <a:t>24</a:t>
            </a:fld>
            <a:endParaRPr lang="zh-CN" altLang="en-US" dirty="0"/>
          </a:p>
        </p:txBody>
      </p:sp>
    </p:spTree>
    <p:extLst>
      <p:ext uri="{BB962C8B-B14F-4D97-AF65-F5344CB8AC3E}">
        <p14:creationId xmlns="" xmlns:p14="http://schemas.microsoft.com/office/powerpoint/2010/main" val="323543629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标题幻灯片">
    <p:bg>
      <p:bgRef idx="1002">
        <a:schemeClr val="bg2"/>
      </p:bgRef>
    </p:bg>
    <p:spTree>
      <p:nvGrpSpPr>
        <p:cNvPr id="1" name=""/>
        <p:cNvGrpSpPr/>
        <p:nvPr/>
      </p:nvGrpSpPr>
      <p:grpSpPr>
        <a:xfrm>
          <a:off x="0" y="0"/>
          <a:ext cx="0" cy="0"/>
          <a:chOff x="0" y="0"/>
          <a:chExt cx="0" cy="0"/>
        </a:xfrm>
      </p:grpSpPr>
      <p:sp>
        <p:nvSpPr>
          <p:cNvPr id="9" name="标题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17" name="副标题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zh-CN" altLang="en-US" smtClean="0"/>
              <a:t>单击此处编辑母版副标题样式</a:t>
            </a:r>
            <a:endParaRPr kumimoji="0" lang="en-US"/>
          </a:p>
        </p:txBody>
      </p:sp>
      <p:sp>
        <p:nvSpPr>
          <p:cNvPr id="30" name="日期占位符 29"/>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19" name="页脚占位符 18"/>
          <p:cNvSpPr>
            <a:spLocks noGrp="1"/>
          </p:cNvSpPr>
          <p:nvPr>
            <p:ph type="ftr" sz="quarter" idx="11"/>
          </p:nvPr>
        </p:nvSpPr>
        <p:spPr/>
        <p:txBody>
          <a:bodyPr/>
          <a:lstStyle/>
          <a:p>
            <a:endParaRPr lang="zh-CN" altLang="en-US"/>
          </a:p>
        </p:txBody>
      </p:sp>
      <p:sp>
        <p:nvSpPr>
          <p:cNvPr id="27" name="灯片编号占位符 2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标题和竖排文字">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2016/11/14</a:t>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垂直排列标题与文本">
    <p:spTree>
      <p:nvGrpSpPr>
        <p:cNvPr id="1" name=""/>
        <p:cNvGrpSpPr/>
        <p:nvPr/>
      </p:nvGrpSpPr>
      <p:grpSpPr>
        <a:xfrm>
          <a:off x="0" y="0"/>
          <a:ext cx="0" cy="0"/>
          <a:chOff x="0" y="0"/>
          <a:chExt cx="0" cy="0"/>
        </a:xfrm>
      </p:grpSpPr>
      <p:sp>
        <p:nvSpPr>
          <p:cNvPr id="2" name="竖排标题 1"/>
          <p:cNvSpPr>
            <a:spLocks noGrp="1"/>
          </p:cNvSpPr>
          <p:nvPr>
            <p:ph type="title" orient="vert"/>
          </p:nvPr>
        </p:nvSpPr>
        <p:spPr>
          <a:xfrm>
            <a:off x="6629400" y="914401"/>
            <a:ext cx="2057400" cy="5211763"/>
          </a:xfrm>
        </p:spPr>
        <p:txBody>
          <a:bodyPr vert="eaVert"/>
          <a:lstStyle/>
          <a:p>
            <a:r>
              <a:rPr kumimoji="0" lang="zh-CN" altLang="en-US" smtClean="0"/>
              <a:t>单击此处编辑母版标题样式</a:t>
            </a:r>
            <a:endParaRPr kumimoji="0" lang="en-US"/>
          </a:p>
        </p:txBody>
      </p:sp>
      <p:sp>
        <p:nvSpPr>
          <p:cNvPr id="3" name="竖排文字占位符 2"/>
          <p:cNvSpPr>
            <a:spLocks noGrp="1"/>
          </p:cNvSpPr>
          <p:nvPr>
            <p:ph type="body" orient="vert" idx="1"/>
          </p:nvPr>
        </p:nvSpPr>
        <p:spPr>
          <a:xfrm>
            <a:off x="457200" y="914401"/>
            <a:ext cx="6019800" cy="5211763"/>
          </a:xfrm>
        </p:spPr>
        <p:txBody>
          <a:bodyPr vert="eaVert"/>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2016/11/14</a:t>
            </a:fld>
            <a:endParaRPr lang="zh-CN" altLang="en-US" dirty="0"/>
          </a:p>
        </p:txBody>
      </p:sp>
      <p:sp>
        <p:nvSpPr>
          <p:cNvPr id="5" name="页脚占位符 4"/>
          <p:cNvSpPr>
            <a:spLocks noGrp="1"/>
          </p:cNvSpPr>
          <p:nvPr>
            <p:ph type="ftr" sz="quarter" idx="11"/>
          </p:nvPr>
        </p:nvSpPr>
        <p:spPr/>
        <p:txBody>
          <a:bodyPr/>
          <a:lstStyle/>
          <a:p>
            <a:endParaRPr lang="zh-CN" altLang="en-US" dirty="0"/>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标题和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4614866" cy="1143000"/>
          </a:xfrm>
        </p:spPr>
        <p:txBody>
          <a:bodyPr/>
          <a:lstStyle/>
          <a:p>
            <a:r>
              <a:rPr kumimoji="0" lang="zh-CN" altLang="en-US" dirty="0" smtClean="0"/>
              <a:t>单击此处编辑母版标题样式</a:t>
            </a:r>
            <a:endParaRPr kumimoji="0" lang="en-US" dirty="0"/>
          </a:p>
        </p:txBody>
      </p:sp>
      <p:sp>
        <p:nvSpPr>
          <p:cNvPr id="3" name="内容占位符 2"/>
          <p:cNvSpPr>
            <a:spLocks noGrp="1"/>
          </p:cNvSpPr>
          <p:nvPr>
            <p:ph idx="1"/>
          </p:nvPr>
        </p:nvSpPr>
        <p:spPr/>
        <p:txBody>
          <a:body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节标题">
    <p:bg>
      <p:bgRef idx="1002">
        <a:schemeClr val="bg2"/>
      </p:bgRef>
    </p:bg>
    <p:spTree>
      <p:nvGrpSpPr>
        <p:cNvPr id="1" name=""/>
        <p:cNvGrpSpPr/>
        <p:nvPr/>
      </p:nvGrpSpPr>
      <p:grpSpPr>
        <a:xfrm>
          <a:off x="0" y="0"/>
          <a:ext cx="0" cy="0"/>
          <a:chOff x="0" y="0"/>
          <a:chExt cx="0" cy="0"/>
        </a:xfrm>
      </p:grpSpPr>
      <p:sp>
        <p:nvSpPr>
          <p:cNvPr id="2" name="标题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zh-CN" altLang="en-US" smtClean="0"/>
              <a:t>单击此处编辑母版文本样式</a:t>
            </a:r>
          </a:p>
        </p:txBody>
      </p:sp>
      <p:sp>
        <p:nvSpPr>
          <p:cNvPr id="4" name="日期占位符 3"/>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5" name="页脚占位符 4"/>
          <p:cNvSpPr>
            <a:spLocks noGrp="1"/>
          </p:cNvSpPr>
          <p:nvPr>
            <p:ph type="ftr" sz="quarter" idx="11"/>
          </p:nvPr>
        </p:nvSpPr>
        <p:spPr/>
        <p:txBody>
          <a:bodyPr/>
          <a:lstStyle/>
          <a:p>
            <a:endParaRPr lang="zh-CN" altLang="en-US"/>
          </a:p>
        </p:txBody>
      </p:sp>
      <p:sp>
        <p:nvSpPr>
          <p:cNvPr id="6" name="灯片编号占位符 5"/>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两栏内容">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a:lstStyle/>
          <a:p>
            <a:r>
              <a:rPr kumimoji="0" lang="zh-CN" altLang="en-US" smtClean="0"/>
              <a:t>单击此处编辑母版标题样式</a:t>
            </a:r>
            <a:endParaRPr kumimoji="0" lang="en-US"/>
          </a:p>
        </p:txBody>
      </p:sp>
      <p:sp>
        <p:nvSpPr>
          <p:cNvPr id="3" name="内容占位符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4" name="内容占位符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6" name="页脚占位符 5"/>
          <p:cNvSpPr>
            <a:spLocks noGrp="1"/>
          </p:cNvSpPr>
          <p:nvPr>
            <p:ph type="ftr" sz="quarter" idx="11"/>
          </p:nvPr>
        </p:nvSpPr>
        <p:spPr/>
        <p:txBody>
          <a:bodyPr/>
          <a:lstStyle/>
          <a:p>
            <a:endParaRPr lang="zh-CN" altLang="en-US"/>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较">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229600" cy="1143000"/>
          </a:xfrm>
        </p:spPr>
        <p:txBody>
          <a:bodyPr tIns="45720" anchor="b"/>
          <a:lstStyle>
            <a:lvl1pPr>
              <a:defRPr/>
            </a:lvl1pPr>
          </a:lstStyle>
          <a:p>
            <a:r>
              <a:rPr kumimoji="0" lang="zh-CN" altLang="en-US" smtClean="0"/>
              <a:t>单击此处编辑母版标题样式</a:t>
            </a:r>
            <a:endParaRPr kumimoji="0" lang="en-US"/>
          </a:p>
        </p:txBody>
      </p:sp>
      <p:sp>
        <p:nvSpPr>
          <p:cNvPr id="3" name="文本占位符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4" name="文本占位符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zh-CN" altLang="en-US" smtClean="0"/>
              <a:t>单击此处编辑母版文本样式</a:t>
            </a:r>
          </a:p>
        </p:txBody>
      </p:sp>
      <p:sp>
        <p:nvSpPr>
          <p:cNvPr id="5" name="内容占位符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6" name="内容占位符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7" name="日期占位符 6"/>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8" name="页脚占位符 7"/>
          <p:cNvSpPr>
            <a:spLocks noGrp="1"/>
          </p:cNvSpPr>
          <p:nvPr>
            <p:ph type="ftr" sz="quarter" idx="11"/>
          </p:nvPr>
        </p:nvSpPr>
        <p:spPr/>
        <p:txBody>
          <a:bodyPr/>
          <a:lstStyle/>
          <a:p>
            <a:endParaRPr lang="zh-CN" altLang="en-US"/>
          </a:p>
        </p:txBody>
      </p:sp>
      <p:sp>
        <p:nvSpPr>
          <p:cNvPr id="9" name="灯片编号占位符 8"/>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仅标题">
    <p:spTree>
      <p:nvGrpSpPr>
        <p:cNvPr id="1" name=""/>
        <p:cNvGrpSpPr/>
        <p:nvPr/>
      </p:nvGrpSpPr>
      <p:grpSpPr>
        <a:xfrm>
          <a:off x="0" y="0"/>
          <a:ext cx="0" cy="0"/>
          <a:chOff x="0" y="0"/>
          <a:chExt cx="0" cy="0"/>
        </a:xfrm>
      </p:grpSpPr>
      <p:sp>
        <p:nvSpPr>
          <p:cNvPr id="2" name="标题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日期占位符 2"/>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4" name="页脚占位符 3"/>
          <p:cNvSpPr>
            <a:spLocks noGrp="1"/>
          </p:cNvSpPr>
          <p:nvPr>
            <p:ph type="ftr" sz="quarter" idx="11"/>
          </p:nvPr>
        </p:nvSpPr>
        <p:spPr/>
        <p:txBody>
          <a:bodyPr/>
          <a:lstStyle/>
          <a:p>
            <a:endParaRPr lang="zh-CN" altLang="en-US"/>
          </a:p>
        </p:txBody>
      </p:sp>
      <p:sp>
        <p:nvSpPr>
          <p:cNvPr id="5" name="灯片编号占位符 4"/>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空白">
    <p:spTree>
      <p:nvGrpSpPr>
        <p:cNvPr id="1" name=""/>
        <p:cNvGrpSpPr/>
        <p:nvPr/>
      </p:nvGrpSpPr>
      <p:grpSpPr>
        <a:xfrm>
          <a:off x="0" y="0"/>
          <a:ext cx="0" cy="0"/>
          <a:chOff x="0" y="0"/>
          <a:chExt cx="0" cy="0"/>
        </a:xfrm>
      </p:grpSpPr>
      <p:sp>
        <p:nvSpPr>
          <p:cNvPr id="2" name="日期占位符 1"/>
          <p:cNvSpPr>
            <a:spLocks noGrp="1"/>
          </p:cNvSpPr>
          <p:nvPr>
            <p:ph type="dt" sz="half" idx="10"/>
          </p:nvPr>
        </p:nvSpPr>
        <p:spPr/>
        <p:txBody>
          <a:bodyPr/>
          <a:lstStyle/>
          <a:p>
            <a:fld id="{530820CF-B880-4189-942D-D702A7CBA730}" type="datetimeFigureOut">
              <a:rPr lang="zh-CN" altLang="en-US" smtClean="0"/>
              <a:pPr/>
              <a:t>2016/11/14</a:t>
            </a:fld>
            <a:endParaRPr lang="zh-CN" altLang="en-US"/>
          </a:p>
        </p:txBody>
      </p:sp>
      <p:sp>
        <p:nvSpPr>
          <p:cNvPr id="3" name="页脚占位符 2"/>
          <p:cNvSpPr>
            <a:spLocks noGrp="1"/>
          </p:cNvSpPr>
          <p:nvPr>
            <p:ph type="ftr" sz="quarter" idx="11"/>
          </p:nvPr>
        </p:nvSpPr>
        <p:spPr/>
        <p:txBody>
          <a:bodyPr/>
          <a:lstStyle/>
          <a:p>
            <a:endParaRPr lang="zh-CN" altLang="en-US"/>
          </a:p>
        </p:txBody>
      </p:sp>
      <p:sp>
        <p:nvSpPr>
          <p:cNvPr id="4" name="灯片编号占位符 3"/>
          <p:cNvSpPr>
            <a:spLocks noGrp="1"/>
          </p:cNvSpPr>
          <p:nvPr>
            <p:ph type="sldNum" sz="quarter" idx="12"/>
          </p:nvPr>
        </p:nvSpPr>
        <p:spPr/>
        <p:txBody>
          <a:bodyPr/>
          <a:lstStyle/>
          <a:p>
            <a:fld id="{0C913308-F349-4B6D-A68A-DD1791B4A57B}" type="slidenum">
              <a:rPr lang="zh-CN" altLang="en-US" smtClean="0"/>
              <a:pPr/>
              <a:t>‹#›</a:t>
            </a:fld>
            <a:endParaRPr lang="zh-CN"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内容与标题">
    <p:spTree>
      <p:nvGrpSpPr>
        <p:cNvPr id="1" name=""/>
        <p:cNvGrpSpPr/>
        <p:nvPr/>
      </p:nvGrpSpPr>
      <p:grpSpPr>
        <a:xfrm>
          <a:off x="0" y="0"/>
          <a:ext cx="0" cy="0"/>
          <a:chOff x="0" y="0"/>
          <a:chExt cx="0" cy="0"/>
        </a:xfrm>
      </p:grpSpPr>
      <p:sp>
        <p:nvSpPr>
          <p:cNvPr id="2" name="标题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zh-CN" altLang="en-US" smtClean="0"/>
              <a:t>单击此处编辑母版标题样式</a:t>
            </a:r>
            <a:endParaRPr kumimoji="0" lang="en-US"/>
          </a:p>
        </p:txBody>
      </p:sp>
      <p:sp>
        <p:nvSpPr>
          <p:cNvPr id="3" name="文本占位符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zh-CN" altLang="en-US" smtClean="0"/>
              <a:t>单击此处编辑母版文本样式</a:t>
            </a:r>
          </a:p>
        </p:txBody>
      </p:sp>
      <p:sp>
        <p:nvSpPr>
          <p:cNvPr id="4" name="内容占位符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zh-CN" altLang="en-US" smtClean="0"/>
              <a:t>单击此处编辑母版文本样式</a:t>
            </a:r>
          </a:p>
          <a:p>
            <a:pPr lvl="1" eaLnBrk="1" latinLnBrk="0" hangingPunct="1"/>
            <a:r>
              <a:rPr lang="zh-CN" altLang="en-US" smtClean="0"/>
              <a:t>第二级</a:t>
            </a:r>
          </a:p>
          <a:p>
            <a:pPr lvl="2" eaLnBrk="1" latinLnBrk="0" hangingPunct="1"/>
            <a:r>
              <a:rPr lang="zh-CN" altLang="en-US" smtClean="0"/>
              <a:t>第三级</a:t>
            </a:r>
          </a:p>
          <a:p>
            <a:pPr lvl="3" eaLnBrk="1" latinLnBrk="0" hangingPunct="1"/>
            <a:r>
              <a:rPr lang="zh-CN" altLang="en-US" smtClean="0"/>
              <a:t>第四级</a:t>
            </a:r>
          </a:p>
          <a:p>
            <a:pPr lvl="4" eaLnBrk="1" latinLnBrk="0" hangingPunct="1"/>
            <a:r>
              <a:rPr lang="zh-CN" altLang="en-US" smtClean="0"/>
              <a:t>第五级</a:t>
            </a:r>
            <a:endParaRPr kumimoji="0" lang="en-US"/>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2016/11/14</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p:txBody>
          <a:bodyPr/>
          <a:lstStyle/>
          <a:p>
            <a:fld id="{0C913308-F349-4B6D-A68A-DD1791B4A57B}" type="slidenum">
              <a:rPr lang="zh-CN" altLang="en-US" smtClean="0"/>
              <a:pPr/>
              <a:t>‹#›</a:t>
            </a:fld>
            <a:endParaRPr lang="zh-CN" alt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图片与标题">
    <p:spTree>
      <p:nvGrpSpPr>
        <p:cNvPr id="1" name=""/>
        <p:cNvGrpSpPr/>
        <p:nvPr/>
      </p:nvGrpSpPr>
      <p:grpSpPr>
        <a:xfrm>
          <a:off x="0" y="0"/>
          <a:ext cx="0" cy="0"/>
          <a:chOff x="0" y="0"/>
          <a:chExt cx="0" cy="0"/>
        </a:xfrm>
      </p:grpSpPr>
      <p:sp>
        <p:nvSpPr>
          <p:cNvPr id="9" name="单圆角矩形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直角三角形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标题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zh-CN" altLang="en-US" smtClean="0"/>
              <a:t>单击此处编辑母版标题样式</a:t>
            </a:r>
            <a:endParaRPr kumimoji="0" lang="en-US"/>
          </a:p>
        </p:txBody>
      </p:sp>
      <p:sp>
        <p:nvSpPr>
          <p:cNvPr id="4" name="文本占位符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zh-CN" altLang="en-US" smtClean="0"/>
              <a:t>单击此处编辑母版文本样式</a:t>
            </a:r>
          </a:p>
        </p:txBody>
      </p:sp>
      <p:sp>
        <p:nvSpPr>
          <p:cNvPr id="5" name="日期占位符 4"/>
          <p:cNvSpPr>
            <a:spLocks noGrp="1"/>
          </p:cNvSpPr>
          <p:nvPr>
            <p:ph type="dt" sz="half" idx="10"/>
          </p:nvPr>
        </p:nvSpPr>
        <p:spPr/>
        <p:txBody>
          <a:bodyPr/>
          <a:lstStyle/>
          <a:p>
            <a:fld id="{530820CF-B880-4189-942D-D702A7CBA730}" type="datetimeFigureOut">
              <a:rPr lang="zh-CN" altLang="en-US" smtClean="0"/>
              <a:pPr/>
              <a:t>2016/11/14</a:t>
            </a:fld>
            <a:endParaRPr lang="zh-CN" altLang="en-US" dirty="0"/>
          </a:p>
        </p:txBody>
      </p:sp>
      <p:sp>
        <p:nvSpPr>
          <p:cNvPr id="6" name="页脚占位符 5"/>
          <p:cNvSpPr>
            <a:spLocks noGrp="1"/>
          </p:cNvSpPr>
          <p:nvPr>
            <p:ph type="ftr" sz="quarter" idx="11"/>
          </p:nvPr>
        </p:nvSpPr>
        <p:spPr/>
        <p:txBody>
          <a:bodyPr/>
          <a:lstStyle/>
          <a:p>
            <a:endParaRPr lang="zh-CN" altLang="en-US" dirty="0"/>
          </a:p>
        </p:txBody>
      </p:sp>
      <p:sp>
        <p:nvSpPr>
          <p:cNvPr id="7" name="灯片编号占位符 6"/>
          <p:cNvSpPr>
            <a:spLocks noGrp="1"/>
          </p:cNvSpPr>
          <p:nvPr>
            <p:ph type="sldNum" sz="quarter" idx="12"/>
          </p:nvPr>
        </p:nvSpPr>
        <p:spPr>
          <a:xfrm>
            <a:off x="8077200" y="6356350"/>
            <a:ext cx="609600" cy="365125"/>
          </a:xfrm>
        </p:spPr>
        <p:txBody>
          <a:bodyPr/>
          <a:lstStyle/>
          <a:p>
            <a:fld id="{0C913308-F349-4B6D-A68A-DD1791B4A57B}" type="slidenum">
              <a:rPr lang="zh-CN" altLang="en-US" smtClean="0"/>
              <a:pPr/>
              <a:t>‹#›</a:t>
            </a:fld>
            <a:endParaRPr lang="zh-CN" altLang="en-US" dirty="0"/>
          </a:p>
        </p:txBody>
      </p:sp>
      <p:sp>
        <p:nvSpPr>
          <p:cNvPr id="3" name="图片占位符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zh-CN" altLang="en-US" smtClean="0"/>
              <a:t>单击图标添加图片</a:t>
            </a:r>
            <a:endParaRPr kumimoji="0" lang="en-US" dirty="0"/>
          </a:p>
        </p:txBody>
      </p:sp>
      <p:sp>
        <p:nvSpPr>
          <p:cNvPr id="10" name="任意多边形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任意多边形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hyperlink" Target="http://www.xwood.net/" TargetMode="Externa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任意多边形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任意多边形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标题占位符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zh-CN" altLang="en-US" smtClean="0"/>
              <a:t>单击此处编辑母版标题样式</a:t>
            </a:r>
            <a:endParaRPr kumimoji="0" lang="en-US"/>
          </a:p>
        </p:txBody>
      </p:sp>
      <p:sp>
        <p:nvSpPr>
          <p:cNvPr id="30" name="文本占位符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zh-CN" altLang="en-US" dirty="0" smtClean="0"/>
              <a:t>单击此处编辑母版文本样式</a:t>
            </a:r>
          </a:p>
          <a:p>
            <a:pPr lvl="1" eaLnBrk="1" latinLnBrk="0" hangingPunct="1"/>
            <a:r>
              <a:rPr kumimoji="0" lang="zh-CN" altLang="en-US" dirty="0" smtClean="0"/>
              <a:t>第二级</a:t>
            </a:r>
          </a:p>
          <a:p>
            <a:pPr lvl="2" eaLnBrk="1" latinLnBrk="0" hangingPunct="1"/>
            <a:r>
              <a:rPr kumimoji="0" lang="zh-CN" altLang="en-US" dirty="0" smtClean="0"/>
              <a:t>第三级</a:t>
            </a:r>
          </a:p>
          <a:p>
            <a:pPr lvl="3" eaLnBrk="1" latinLnBrk="0" hangingPunct="1"/>
            <a:r>
              <a:rPr kumimoji="0" lang="zh-CN" altLang="en-US" dirty="0" smtClean="0"/>
              <a:t>第四级</a:t>
            </a:r>
          </a:p>
          <a:p>
            <a:pPr lvl="4" eaLnBrk="1" latinLnBrk="0" hangingPunct="1"/>
            <a:r>
              <a:rPr kumimoji="0" lang="zh-CN" altLang="en-US" dirty="0" smtClean="0"/>
              <a:t>第五级</a:t>
            </a:r>
            <a:endParaRPr kumimoji="0" lang="en-US" dirty="0"/>
          </a:p>
        </p:txBody>
      </p:sp>
      <p:sp>
        <p:nvSpPr>
          <p:cNvPr id="10" name="日期占位符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530820CF-B880-4189-942D-D702A7CBA730}" type="datetimeFigureOut">
              <a:rPr lang="zh-CN" altLang="en-US" smtClean="0"/>
              <a:pPr/>
              <a:t>2016/11/14</a:t>
            </a:fld>
            <a:endParaRPr lang="zh-CN" altLang="en-US" dirty="0"/>
          </a:p>
        </p:txBody>
      </p:sp>
      <p:sp>
        <p:nvSpPr>
          <p:cNvPr id="22" name="页脚占位符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zh-CN" altLang="en-US" dirty="0"/>
          </a:p>
        </p:txBody>
      </p:sp>
      <p:sp>
        <p:nvSpPr>
          <p:cNvPr id="18" name="灯片编号占位符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0C913308-F349-4B6D-A68A-DD1791B4A57B}" type="slidenum">
              <a:rPr lang="zh-CN" altLang="en-US" smtClean="0"/>
              <a:pPr/>
              <a:t>‹#›</a:t>
            </a:fld>
            <a:endParaRPr lang="zh-CN" altLang="en-US" dirty="0"/>
          </a:p>
        </p:txBody>
      </p:sp>
      <p:grpSp>
        <p:nvGrpSpPr>
          <p:cNvPr id="2" name="组合 1"/>
          <p:cNvGrpSpPr/>
          <p:nvPr/>
        </p:nvGrpSpPr>
        <p:grpSpPr>
          <a:xfrm>
            <a:off x="-19017" y="202408"/>
            <a:ext cx="9180548" cy="649224"/>
            <a:chOff x="-19045" y="216550"/>
            <a:chExt cx="9180548" cy="649224"/>
          </a:xfrm>
        </p:grpSpPr>
        <p:sp>
          <p:nvSpPr>
            <p:cNvPr id="12" name="任意多边形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任意多边形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
        <p:nvSpPr>
          <p:cNvPr id="15" name="TextBox 14"/>
          <p:cNvSpPr txBox="1"/>
          <p:nvPr userDrawn="1"/>
        </p:nvSpPr>
        <p:spPr>
          <a:xfrm>
            <a:off x="5776687" y="387925"/>
            <a:ext cx="3332964" cy="646331"/>
          </a:xfrm>
          <a:prstGeom prst="rect">
            <a:avLst/>
          </a:prstGeom>
          <a:noFill/>
        </p:spPr>
        <p:txBody>
          <a:bodyPr wrap="none" rtlCol="0">
            <a:sp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zh-CN" altLang="en-US" sz="1800" b="1" dirty="0" smtClean="0">
                <a:solidFill>
                  <a:schemeClr val="accent3">
                    <a:lumMod val="75000"/>
                  </a:schemeClr>
                </a:solidFill>
                <a:latin typeface="+mj-ea"/>
                <a:ea typeface="+mj-ea"/>
                <a:hlinkClick r:id="rId13"/>
              </a:rPr>
              <a:t>小木人印象（</a:t>
            </a:r>
            <a:r>
              <a:rPr lang="en-US" altLang="zh-CN" sz="1800" b="1" dirty="0" smtClean="0">
                <a:solidFill>
                  <a:schemeClr val="accent3">
                    <a:lumMod val="75000"/>
                  </a:schemeClr>
                </a:solidFill>
                <a:latin typeface="+mj-ea"/>
                <a:ea typeface="+mj-ea"/>
                <a:hlinkClick r:id="rId13"/>
              </a:rPr>
              <a:t>www.xwood.net</a:t>
            </a:r>
            <a:r>
              <a:rPr lang="zh-CN" altLang="en-US" sz="1800" b="1" dirty="0" smtClean="0">
                <a:solidFill>
                  <a:schemeClr val="accent3">
                    <a:lumMod val="75000"/>
                  </a:schemeClr>
                </a:solidFill>
                <a:latin typeface="+mj-ea"/>
                <a:ea typeface="+mj-ea"/>
                <a:hlinkClick r:id="rId13"/>
              </a:rPr>
              <a:t>）</a:t>
            </a:r>
            <a:endParaRPr lang="en-US" altLang="zh-CN" sz="1800" b="1" dirty="0" smtClean="0">
              <a:solidFill>
                <a:schemeClr val="accent3">
                  <a:lumMod val="75000"/>
                </a:schemeClr>
              </a:solidFill>
              <a:latin typeface="+mj-ea"/>
              <a:ea typeface="+mj-ea"/>
            </a:endParaRPr>
          </a:p>
          <a:p>
            <a:endParaRPr lang="zh-CN" altLang="en-US" dirty="0"/>
          </a:p>
        </p:txBody>
      </p:sp>
    </p:spTree>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6.jpe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image" Target="../media/image7.jpeg"/><Relationship Id="rId1" Type="http://schemas.openxmlformats.org/officeDocument/2006/relationships/slideLayout" Target="../slideLayouts/slideLayout6.xml"/></Relationships>
</file>

<file path=ppt/slides/_rels/slide14.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2.jpeg"/><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3" Type="http://schemas.openxmlformats.org/officeDocument/2006/relationships/hyperlink" Target="http://dubbo.io/User+Guide-zh.htm" TargetMode="External"/><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openxmlformats.org/officeDocument/2006/relationships/image" Target="../media/image13.png"/><Relationship Id="rId2" Type="http://schemas.openxmlformats.org/officeDocument/2006/relationships/notesSlide" Target="../notesSlides/notesSlide8.xml"/><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3" Type="http://schemas.openxmlformats.org/officeDocument/2006/relationships/image" Target="../media/image14.png"/><Relationship Id="rId2" Type="http://schemas.openxmlformats.org/officeDocument/2006/relationships/notesSlide" Target="../notesSlides/notesSlide10.xml"/><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openxmlformats.org/officeDocument/2006/relationships/hyperlink" Target="http://alibaba.github.io/dubbo-doc-static/Home-zh.htm" TargetMode="External"/><Relationship Id="rId2" Type="http://schemas.openxmlformats.org/officeDocument/2006/relationships/notesSlide" Target="../notesSlides/notesSlide11.xml"/><Relationship Id="rId1" Type="http://schemas.openxmlformats.org/officeDocument/2006/relationships/slideLayout" Target="../slideLayouts/slideLayout6.xml"/><Relationship Id="rId6" Type="http://schemas.openxmlformats.org/officeDocument/2006/relationships/hyperlink" Target="http://www.xwood.net/_site_domain_/_root/5870/5930/5932/t_c262926.html" TargetMode="External"/><Relationship Id="rId5" Type="http://schemas.openxmlformats.org/officeDocument/2006/relationships/hyperlink" Target="http://zookeeper.apache.org/releases.html" TargetMode="External"/><Relationship Id="rId4" Type="http://schemas.openxmlformats.org/officeDocument/2006/relationships/hyperlink" Target="http://alibaba.github.io/dubbo-doc-static/Zookeeper+Registry+Installation-zh.htm" TargetMode="Externa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标题 1"/>
          <p:cNvSpPr txBox="1">
            <a:spLocks/>
          </p:cNvSpPr>
          <p:nvPr/>
        </p:nvSpPr>
        <p:spPr>
          <a:xfrm>
            <a:off x="0" y="5157192"/>
            <a:ext cx="9144000" cy="1512168"/>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2800" kern="1200">
                <a:solidFill>
                  <a:schemeClr val="bg1"/>
                </a:solidFill>
                <a:latin typeface="+mj-lt"/>
                <a:ea typeface="+mj-ea"/>
                <a:cs typeface="+mj-cs"/>
              </a:defRPr>
            </a:lvl1pPr>
          </a:lstStyle>
          <a:p>
            <a:pPr algn="ctr"/>
            <a:endParaRPr lang="zh-CN" altLang="en-US" sz="2400" dirty="0">
              <a:solidFill>
                <a:schemeClr val="tx1">
                  <a:lumMod val="95000"/>
                  <a:lumOff val="5000"/>
                </a:schemeClr>
              </a:solidFill>
              <a:latin typeface="微软雅黑" panose="020B0503020204020204" pitchFamily="34" charset="-122"/>
              <a:ea typeface="微软雅黑" panose="020B0503020204020204" pitchFamily="34" charset="-122"/>
            </a:endParaRPr>
          </a:p>
        </p:txBody>
      </p:sp>
      <p:sp>
        <p:nvSpPr>
          <p:cNvPr id="9" name="矩形 8"/>
          <p:cNvSpPr/>
          <p:nvPr/>
        </p:nvSpPr>
        <p:spPr>
          <a:xfrm>
            <a:off x="1" y="2708920"/>
            <a:ext cx="9143999" cy="2862322"/>
          </a:xfrm>
          <a:prstGeom prst="rect">
            <a:avLst/>
          </a:prstGeom>
        </p:spPr>
        <p:txBody>
          <a:bodyPr wrap="square">
            <a:spAutoFit/>
          </a:bodyPr>
          <a:lstStyle/>
          <a:p>
            <a:pPr algn="ctr"/>
            <a:r>
              <a:rPr lang="en-US" altLang="zh-CN" sz="4000" dirty="0" err="1" smtClean="0"/>
              <a:t>Dubbo</a:t>
            </a:r>
            <a:r>
              <a:rPr lang="zh-CN" altLang="en-US" sz="4000" dirty="0" smtClean="0"/>
              <a:t>分享</a:t>
            </a:r>
            <a:endParaRPr lang="en-US" altLang="zh-CN" sz="4000" dirty="0" smtClean="0"/>
          </a:p>
          <a:p>
            <a:pPr algn="ctr"/>
            <a:endParaRPr lang="en-US" altLang="zh-CN" sz="4000" dirty="0" smtClean="0"/>
          </a:p>
          <a:p>
            <a:pPr algn="r"/>
            <a:endParaRPr lang="en-US" altLang="zh-CN" sz="2000" dirty="0" smtClean="0"/>
          </a:p>
          <a:p>
            <a:pPr algn="ctr"/>
            <a:endParaRPr lang="en-US" altLang="zh-CN" sz="4000" dirty="0" smtClean="0"/>
          </a:p>
          <a:p>
            <a:pPr algn="ctr"/>
            <a:endParaRPr lang="zh-CN" altLang="en-US" sz="4000" dirty="0"/>
          </a:p>
        </p:txBody>
      </p:sp>
    </p:spTree>
    <p:extLst>
      <p:ext uri="{BB962C8B-B14F-4D97-AF65-F5344CB8AC3E}">
        <p14:creationId xmlns="" xmlns:p14="http://schemas.microsoft.com/office/powerpoint/2010/main" val="2632223672"/>
      </p:ext>
    </p:extLst>
  </p:cSld>
  <p:clrMapOvr>
    <a:masterClrMapping/>
  </p:clrMapOvr>
  <mc:AlternateContent xmlns:mc="http://schemas.openxmlformats.org/markup-compatibility/2006">
    <mc:Choice xmlns="" xmlns:p14="http://schemas.microsoft.com/office/powerpoint/2010/main" Requires="p14">
      <p:transition spd="slow" p14:dur="1400">
        <p14:ripple/>
      </p:transition>
    </mc:Choice>
    <mc:Fallback>
      <p:transition spd="slow">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2708920"/>
            <a:ext cx="7920880" cy="784830"/>
          </a:xfrm>
          <a:prstGeom prst="rect">
            <a:avLst/>
          </a:prstGeom>
          <a:noFill/>
        </p:spPr>
        <p:txBody>
          <a:bodyPr wrap="square" rtlCol="0">
            <a:spAutoFit/>
          </a:bodyPr>
          <a:lstStyle/>
          <a:p>
            <a:pPr algn="ctr"/>
            <a:r>
              <a:rPr lang="zh-CN" altLang="en-US" sz="4500" dirty="0" smtClean="0">
                <a:solidFill>
                  <a:schemeClr val="tx2"/>
                </a:solidFill>
                <a:latin typeface="+mj-lt"/>
                <a:ea typeface="+mj-ea"/>
                <a:cs typeface="+mj-cs"/>
              </a:rPr>
              <a:t>四、</a:t>
            </a:r>
            <a:r>
              <a:rPr lang="en-US" altLang="zh-CN" sz="4500" dirty="0" smtClean="0">
                <a:solidFill>
                  <a:schemeClr val="tx2"/>
                </a:solidFill>
                <a:latin typeface="+mj-lt"/>
                <a:ea typeface="+mj-ea"/>
                <a:cs typeface="+mj-cs"/>
              </a:rPr>
              <a:t>Dubbo</a:t>
            </a:r>
            <a:r>
              <a:rPr lang="zh-CN" altLang="en-US" sz="4500" dirty="0" smtClean="0">
                <a:solidFill>
                  <a:schemeClr val="tx2"/>
                </a:solidFill>
                <a:latin typeface="+mj-lt"/>
                <a:ea typeface="+mj-ea"/>
                <a:cs typeface="+mj-cs"/>
              </a:rPr>
              <a:t>的原理</a:t>
            </a:r>
            <a:endParaRPr lang="en-US" altLang="zh-CN" sz="4500" dirty="0" smtClean="0">
              <a:solidFill>
                <a:schemeClr val="tx2"/>
              </a:solidFill>
              <a:latin typeface="+mj-lt"/>
              <a:ea typeface="+mj-ea"/>
              <a:cs typeface="+mj-cs"/>
            </a:endParaRPr>
          </a:p>
        </p:txBody>
      </p:sp>
    </p:spTree>
    <p:extLst>
      <p:ext uri="{BB962C8B-B14F-4D97-AF65-F5344CB8AC3E}">
        <p14:creationId xmlns="" xmlns:p14="http://schemas.microsoft.com/office/powerpoint/2010/main" val="15933468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39532" y="740196"/>
            <a:ext cx="5214942" cy="664840"/>
          </a:xfrm>
        </p:spPr>
        <p:txBody>
          <a:bodyPr>
            <a:noAutofit/>
          </a:bodyPr>
          <a:lstStyle/>
          <a:p>
            <a:r>
              <a:rPr lang="en-US" altLang="zh-CN" sz="3200" dirty="0" smtClean="0"/>
              <a:t>Dubbo</a:t>
            </a:r>
            <a:r>
              <a:rPr lang="zh-CN" altLang="en-US" sz="3200" dirty="0" smtClean="0"/>
              <a:t>基本原理</a:t>
            </a:r>
            <a:r>
              <a:rPr lang="en-US" altLang="zh-CN" sz="3200" dirty="0" smtClean="0"/>
              <a:t>-</a:t>
            </a:r>
            <a:r>
              <a:rPr lang="zh-CN" altLang="en-US" sz="3200" dirty="0" smtClean="0"/>
              <a:t>分布式服务框架</a:t>
            </a:r>
            <a:endParaRPr lang="zh-CN" altLang="en-US" sz="3200" dirty="0"/>
          </a:p>
        </p:txBody>
      </p:sp>
      <p:sp>
        <p:nvSpPr>
          <p:cNvPr id="5" name="Rectangle 5"/>
          <p:cNvSpPr>
            <a:spLocks noChangeArrowheads="1"/>
          </p:cNvSpPr>
          <p:nvPr/>
        </p:nvSpPr>
        <p:spPr bwMode="auto">
          <a:xfrm>
            <a:off x="1482316" y="3343722"/>
            <a:ext cx="1066800" cy="457200"/>
          </a:xfrm>
          <a:prstGeom prst="rect">
            <a:avLst/>
          </a:prstGeom>
          <a:solidFill>
            <a:srgbClr val="008080"/>
          </a:solidFill>
          <a:ln w="9525" algn="ctr">
            <a:solidFill>
              <a:srgbClr val="085886"/>
            </a:solidFill>
            <a:miter lim="800000"/>
            <a:headEnd/>
            <a:tailEnd/>
          </a:ln>
        </p:spPr>
        <p:txBody>
          <a:bodyPr anchor="ctr"/>
          <a:lstStyle/>
          <a:p>
            <a:pPr algn="ctr"/>
            <a:r>
              <a:rPr lang="en-US" altLang="zh-CN" sz="1200" b="1" dirty="0">
                <a:solidFill>
                  <a:srgbClr val="FFFFFF"/>
                </a:solidFill>
                <a:latin typeface="Trebuchet MS" pitchFamily="34" charset="0"/>
              </a:rPr>
              <a:t>Service</a:t>
            </a:r>
          </a:p>
          <a:p>
            <a:pPr algn="ctr"/>
            <a:r>
              <a:rPr lang="en-US" altLang="zh-CN" sz="1200" b="1" dirty="0">
                <a:solidFill>
                  <a:srgbClr val="FFFFFF"/>
                </a:solidFill>
                <a:latin typeface="Trebuchet MS" pitchFamily="34" charset="0"/>
              </a:rPr>
              <a:t>Consumer</a:t>
            </a:r>
          </a:p>
        </p:txBody>
      </p:sp>
      <p:sp>
        <p:nvSpPr>
          <p:cNvPr id="6" name="Rectangle 6"/>
          <p:cNvSpPr/>
          <p:nvPr/>
        </p:nvSpPr>
        <p:spPr>
          <a:xfrm>
            <a:off x="3696308" y="1125538"/>
            <a:ext cx="1224136" cy="533400"/>
          </a:xfrm>
          <a:prstGeom prst="rect">
            <a:avLst/>
          </a:prstGeom>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a:t>Dubbo</a:t>
            </a:r>
          </a:p>
          <a:p>
            <a:pPr algn="ctr">
              <a:defRPr/>
            </a:pPr>
            <a:r>
              <a:rPr lang="en-US" sz="1400" dirty="0"/>
              <a:t>Registry</a:t>
            </a:r>
            <a:endParaRPr lang="en-US" altLang="zh-CN" sz="1400" dirty="0"/>
          </a:p>
        </p:txBody>
      </p:sp>
      <p:sp>
        <p:nvSpPr>
          <p:cNvPr id="7" name="Rectangle 7"/>
          <p:cNvSpPr>
            <a:spLocks noChangeArrowheads="1"/>
          </p:cNvSpPr>
          <p:nvPr/>
        </p:nvSpPr>
        <p:spPr bwMode="auto">
          <a:xfrm>
            <a:off x="6373924" y="3343722"/>
            <a:ext cx="1066800" cy="457200"/>
          </a:xfrm>
          <a:prstGeom prst="rect">
            <a:avLst/>
          </a:prstGeom>
          <a:solidFill>
            <a:srgbClr val="008080"/>
          </a:solidFill>
          <a:ln w="9525" algn="ctr">
            <a:solidFill>
              <a:srgbClr val="085886"/>
            </a:solidFill>
            <a:miter lim="800000"/>
            <a:headEnd/>
            <a:tailEnd/>
          </a:ln>
        </p:spPr>
        <p:txBody>
          <a:bodyPr anchor="ctr"/>
          <a:lstStyle/>
          <a:p>
            <a:pPr algn="ctr"/>
            <a:r>
              <a:rPr lang="en-US" altLang="zh-CN" sz="1200" b="1" dirty="0">
                <a:solidFill>
                  <a:srgbClr val="FFFFFF"/>
                </a:solidFill>
                <a:latin typeface="Trebuchet MS" pitchFamily="34" charset="0"/>
              </a:rPr>
              <a:t>Service</a:t>
            </a:r>
          </a:p>
          <a:p>
            <a:pPr algn="ctr"/>
            <a:r>
              <a:rPr lang="en-US" altLang="zh-CN" sz="1200" b="1" dirty="0">
                <a:solidFill>
                  <a:srgbClr val="FFFFFF"/>
                </a:solidFill>
                <a:latin typeface="Trebuchet MS" pitchFamily="34" charset="0"/>
              </a:rPr>
              <a:t>Provider</a:t>
            </a:r>
          </a:p>
        </p:txBody>
      </p:sp>
      <p:cxnSp>
        <p:nvCxnSpPr>
          <p:cNvPr id="8" name="Straight Arrow Connector 9"/>
          <p:cNvCxnSpPr>
            <a:cxnSpLocks noChangeShapeType="1"/>
            <a:stCxn id="11" idx="0"/>
            <a:endCxn id="6" idx="2"/>
          </p:cNvCxnSpPr>
          <p:nvPr/>
        </p:nvCxnSpPr>
        <p:spPr bwMode="auto">
          <a:xfrm rot="16200000" flipV="1">
            <a:off x="4994058" y="973256"/>
            <a:ext cx="1227584" cy="2598948"/>
          </a:xfrm>
          <a:prstGeom prst="straightConnector1">
            <a:avLst/>
          </a:prstGeom>
          <a:noFill/>
          <a:ln w="31750" algn="ctr">
            <a:solidFill>
              <a:srgbClr val="003366"/>
            </a:solidFill>
            <a:round/>
            <a:headEnd/>
            <a:tailEnd type="arrow" w="med" len="med"/>
          </a:ln>
        </p:spPr>
      </p:cxnSp>
      <p:cxnSp>
        <p:nvCxnSpPr>
          <p:cNvPr id="9" name="Straight Arrow Connector 12"/>
          <p:cNvCxnSpPr>
            <a:cxnSpLocks noChangeShapeType="1"/>
            <a:stCxn id="10" idx="0"/>
            <a:endCxn id="6" idx="2"/>
          </p:cNvCxnSpPr>
          <p:nvPr/>
        </p:nvCxnSpPr>
        <p:spPr bwMode="auto">
          <a:xfrm rot="5400000" flipH="1" flipV="1">
            <a:off x="2548254" y="1126400"/>
            <a:ext cx="1227584" cy="2292660"/>
          </a:xfrm>
          <a:prstGeom prst="straightConnector1">
            <a:avLst/>
          </a:prstGeom>
          <a:noFill/>
          <a:ln w="31750" algn="ctr">
            <a:solidFill>
              <a:srgbClr val="003366"/>
            </a:solidFill>
            <a:round/>
            <a:headEnd type="arrow" w="med" len="med"/>
            <a:tailEnd type="arrow" w="med" len="med"/>
          </a:ln>
        </p:spPr>
      </p:cxnSp>
      <p:sp>
        <p:nvSpPr>
          <p:cNvPr id="10" name="Rectangle 17"/>
          <p:cNvSpPr/>
          <p:nvPr/>
        </p:nvSpPr>
        <p:spPr>
          <a:xfrm>
            <a:off x="1482316" y="2886522"/>
            <a:ext cx="1066800" cy="457200"/>
          </a:xfrm>
          <a:prstGeom prst="rect">
            <a:avLst/>
          </a:prstGeom>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zh-CN" sz="1200" b="1" dirty="0">
                <a:solidFill>
                  <a:srgbClr val="FFFFFF"/>
                </a:solidFill>
                <a:latin typeface="Trebuchet MS" pitchFamily="34" charset="0"/>
              </a:rPr>
              <a:t>Dubbo Invoker</a:t>
            </a:r>
          </a:p>
        </p:txBody>
      </p:sp>
      <p:sp>
        <p:nvSpPr>
          <p:cNvPr id="11" name="Rectangle 19"/>
          <p:cNvSpPr/>
          <p:nvPr/>
        </p:nvSpPr>
        <p:spPr>
          <a:xfrm>
            <a:off x="6373924" y="2886522"/>
            <a:ext cx="1066800" cy="457200"/>
          </a:xfrm>
          <a:prstGeom prst="rect">
            <a:avLst/>
          </a:prstGeom>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altLang="zh-CN" sz="1200" b="1" dirty="0">
                <a:solidFill>
                  <a:srgbClr val="FFFFFF"/>
                </a:solidFill>
                <a:latin typeface="Trebuchet MS" pitchFamily="34" charset="0"/>
              </a:rPr>
              <a:t>Dubbo Exporter</a:t>
            </a:r>
          </a:p>
        </p:txBody>
      </p:sp>
      <p:sp>
        <p:nvSpPr>
          <p:cNvPr id="12" name="TextBox 29"/>
          <p:cNvSpPr txBox="1">
            <a:spLocks noChangeArrowheads="1"/>
          </p:cNvSpPr>
          <p:nvPr/>
        </p:nvSpPr>
        <p:spPr bwMode="auto">
          <a:xfrm>
            <a:off x="2328156" y="1917626"/>
            <a:ext cx="2016224" cy="307777"/>
          </a:xfrm>
          <a:prstGeom prst="rect">
            <a:avLst/>
          </a:prstGeom>
          <a:noFill/>
          <a:ln w="9525">
            <a:noFill/>
            <a:miter lim="800000"/>
            <a:headEnd/>
            <a:tailEnd/>
          </a:ln>
        </p:spPr>
        <p:txBody>
          <a:bodyPr wrap="square">
            <a:spAutoFit/>
          </a:bodyPr>
          <a:lstStyle/>
          <a:p>
            <a:r>
              <a:rPr lang="en-US" altLang="zh-CN" sz="1400" dirty="0">
                <a:latin typeface="+mj-ea"/>
                <a:ea typeface="+mj-ea"/>
                <a:cs typeface="Apple LiGothic Medium"/>
              </a:rPr>
              <a:t>2</a:t>
            </a:r>
            <a:r>
              <a:rPr lang="en-US" altLang="zh-CN" sz="1400" dirty="0" smtClean="0">
                <a:latin typeface="+mj-ea"/>
                <a:ea typeface="+mj-ea"/>
                <a:cs typeface="Apple LiGothic Medium"/>
              </a:rPr>
              <a:t>.</a:t>
            </a:r>
            <a:r>
              <a:rPr lang="zh-CN" altLang="en-US" sz="1400" dirty="0" smtClean="0">
                <a:latin typeface="+mj-ea"/>
                <a:ea typeface="+mj-ea"/>
                <a:cs typeface="Apple LiGothic Medium"/>
              </a:rPr>
              <a:t>启动时</a:t>
            </a:r>
            <a:r>
              <a:rPr lang="en-US" sz="1400" dirty="0" err="1" smtClean="0">
                <a:latin typeface="+mj-ea"/>
                <a:ea typeface="+mj-ea"/>
                <a:cs typeface="Apple LiGothic Medium"/>
              </a:rPr>
              <a:t>订阅服务</a:t>
            </a:r>
            <a:r>
              <a:rPr lang="zh-CN" altLang="en-US" sz="1400" dirty="0" smtClean="0">
                <a:latin typeface="+mj-ea"/>
                <a:ea typeface="+mj-ea"/>
                <a:cs typeface="Apple LiGothic Medium"/>
              </a:rPr>
              <a:t>地址</a:t>
            </a:r>
            <a:endParaRPr lang="en-US" sz="1400" dirty="0">
              <a:latin typeface="+mj-ea"/>
              <a:ea typeface="+mj-ea"/>
              <a:cs typeface="Apple LiGothic Medium"/>
            </a:endParaRPr>
          </a:p>
        </p:txBody>
      </p:sp>
      <p:sp>
        <p:nvSpPr>
          <p:cNvPr id="13" name="TextBox 30"/>
          <p:cNvSpPr txBox="1">
            <a:spLocks noChangeArrowheads="1"/>
          </p:cNvSpPr>
          <p:nvPr/>
        </p:nvSpPr>
        <p:spPr bwMode="auto">
          <a:xfrm>
            <a:off x="4992452" y="2133650"/>
            <a:ext cx="1980029" cy="307777"/>
          </a:xfrm>
          <a:prstGeom prst="rect">
            <a:avLst/>
          </a:prstGeom>
          <a:noFill/>
          <a:ln w="9525">
            <a:noFill/>
            <a:miter lim="800000"/>
            <a:headEnd/>
            <a:tailEnd/>
          </a:ln>
        </p:spPr>
        <p:txBody>
          <a:bodyPr wrap="none">
            <a:spAutoFit/>
          </a:bodyPr>
          <a:lstStyle/>
          <a:p>
            <a:r>
              <a:rPr lang="en-US" altLang="zh-CN" sz="1400" dirty="0">
                <a:latin typeface="+mj-ea"/>
                <a:ea typeface="+mj-ea"/>
                <a:cs typeface="Apple LiGothic Medium"/>
              </a:rPr>
              <a:t>1</a:t>
            </a:r>
            <a:r>
              <a:rPr lang="en-US" altLang="zh-CN" sz="1400" dirty="0" smtClean="0">
                <a:latin typeface="+mj-ea"/>
                <a:ea typeface="+mj-ea"/>
                <a:cs typeface="Apple LiGothic Medium"/>
              </a:rPr>
              <a:t>.</a:t>
            </a:r>
            <a:r>
              <a:rPr lang="zh-CN" altLang="en-US" sz="1400" dirty="0" smtClean="0">
                <a:latin typeface="+mj-ea"/>
                <a:ea typeface="+mj-ea"/>
                <a:cs typeface="Apple LiGothic Medium"/>
              </a:rPr>
              <a:t>启动时</a:t>
            </a:r>
            <a:r>
              <a:rPr lang="en-US" sz="1400" dirty="0" err="1" smtClean="0">
                <a:latin typeface="+mj-ea"/>
                <a:ea typeface="+mj-ea"/>
                <a:cs typeface="Apple LiGothic Medium"/>
              </a:rPr>
              <a:t>注册服务</a:t>
            </a:r>
            <a:r>
              <a:rPr lang="zh-CN" altLang="en-US" sz="1400" dirty="0" smtClean="0">
                <a:latin typeface="+mj-ea"/>
                <a:ea typeface="+mj-ea"/>
                <a:cs typeface="Apple LiGothic Medium"/>
              </a:rPr>
              <a:t>地址</a:t>
            </a:r>
            <a:endParaRPr lang="en-US" sz="1400" dirty="0">
              <a:latin typeface="+mj-ea"/>
              <a:ea typeface="+mj-ea"/>
              <a:cs typeface="Apple LiGothic Medium"/>
            </a:endParaRPr>
          </a:p>
        </p:txBody>
      </p:sp>
      <p:sp>
        <p:nvSpPr>
          <p:cNvPr id="14" name="TextBox 31"/>
          <p:cNvSpPr txBox="1">
            <a:spLocks noChangeArrowheads="1"/>
          </p:cNvSpPr>
          <p:nvPr/>
        </p:nvSpPr>
        <p:spPr bwMode="auto">
          <a:xfrm>
            <a:off x="2544180" y="2781722"/>
            <a:ext cx="3775393" cy="307777"/>
          </a:xfrm>
          <a:prstGeom prst="rect">
            <a:avLst/>
          </a:prstGeom>
          <a:noFill/>
          <a:ln w="9525">
            <a:noFill/>
            <a:miter lim="800000"/>
            <a:headEnd/>
            <a:tailEnd/>
          </a:ln>
        </p:spPr>
        <p:txBody>
          <a:bodyPr wrap="none">
            <a:spAutoFit/>
          </a:bodyPr>
          <a:lstStyle/>
          <a:p>
            <a:r>
              <a:rPr lang="en-US" altLang="zh-CN" sz="1400" dirty="0">
                <a:latin typeface="+mj-ea"/>
                <a:ea typeface="+mj-ea"/>
                <a:cs typeface="Apple LiGothic Medium"/>
              </a:rPr>
              <a:t>4</a:t>
            </a:r>
            <a:r>
              <a:rPr lang="en-US" altLang="zh-CN" sz="1400" dirty="0" smtClean="0">
                <a:latin typeface="+mj-ea"/>
                <a:ea typeface="+mj-ea"/>
                <a:cs typeface="Apple LiGothic Medium"/>
              </a:rPr>
              <a:t>.</a:t>
            </a:r>
            <a:r>
              <a:rPr lang="zh-CN" altLang="en-US" sz="1400" dirty="0" smtClean="0">
                <a:latin typeface="+mj-ea"/>
                <a:cs typeface="Apple LiGothic Medium"/>
              </a:rPr>
              <a:t>随机</a:t>
            </a:r>
            <a:r>
              <a:rPr lang="zh-CN" altLang="en-US" sz="1400" dirty="0" smtClean="0">
                <a:latin typeface="+mj-ea"/>
                <a:ea typeface="+mj-ea"/>
                <a:cs typeface="Apple LiGothic Medium"/>
              </a:rPr>
              <a:t>调用一个服务地址，失败重试另一地址</a:t>
            </a:r>
            <a:endParaRPr lang="en-US" sz="1400" dirty="0">
              <a:latin typeface="+mj-ea"/>
              <a:ea typeface="+mj-ea"/>
              <a:cs typeface="Apple LiGothic Medium"/>
            </a:endParaRPr>
          </a:p>
        </p:txBody>
      </p:sp>
      <p:sp>
        <p:nvSpPr>
          <p:cNvPr id="15" name="TextBox 32"/>
          <p:cNvSpPr txBox="1">
            <a:spLocks noChangeArrowheads="1"/>
          </p:cNvSpPr>
          <p:nvPr/>
        </p:nvSpPr>
        <p:spPr bwMode="auto">
          <a:xfrm>
            <a:off x="2149294" y="2257921"/>
            <a:ext cx="2339102" cy="307777"/>
          </a:xfrm>
          <a:prstGeom prst="rect">
            <a:avLst/>
          </a:prstGeom>
          <a:noFill/>
          <a:ln w="9525">
            <a:noFill/>
            <a:miter lim="800000"/>
            <a:headEnd/>
            <a:tailEnd/>
          </a:ln>
        </p:spPr>
        <p:txBody>
          <a:bodyPr wrap="none">
            <a:spAutoFit/>
          </a:bodyPr>
          <a:lstStyle/>
          <a:p>
            <a:r>
              <a:rPr lang="en-US" altLang="zh-CN" sz="1400" dirty="0">
                <a:latin typeface="+mj-ea"/>
                <a:ea typeface="+mj-ea"/>
                <a:cs typeface="Apple LiGothic Medium"/>
              </a:rPr>
              <a:t>3</a:t>
            </a:r>
            <a:r>
              <a:rPr lang="en-US" altLang="zh-CN" sz="1400" dirty="0" smtClean="0">
                <a:latin typeface="+mj-ea"/>
                <a:ea typeface="+mj-ea"/>
                <a:cs typeface="Apple LiGothic Medium"/>
              </a:rPr>
              <a:t>.</a:t>
            </a:r>
            <a:r>
              <a:rPr lang="zh-CN" altLang="en-US" sz="1400" dirty="0" smtClean="0">
                <a:latin typeface="+mj-ea"/>
                <a:ea typeface="+mj-ea"/>
                <a:cs typeface="Apple LiGothic Medium"/>
              </a:rPr>
              <a:t>变更时</a:t>
            </a:r>
            <a:r>
              <a:rPr lang="en-US" sz="1400" dirty="0" smtClean="0">
                <a:latin typeface="+mj-ea"/>
                <a:ea typeface="+mj-ea"/>
                <a:cs typeface="Apple LiGothic Medium"/>
              </a:rPr>
              <a:t>推送服务</a:t>
            </a:r>
            <a:r>
              <a:rPr lang="zh-CN" altLang="en-US" sz="1400" dirty="0" smtClean="0">
                <a:latin typeface="+mj-ea"/>
                <a:ea typeface="+mj-ea"/>
                <a:cs typeface="Apple LiGothic Medium"/>
              </a:rPr>
              <a:t>地址列表</a:t>
            </a:r>
            <a:endParaRPr lang="en-US" sz="1400" dirty="0">
              <a:latin typeface="+mj-ea"/>
              <a:ea typeface="+mj-ea"/>
              <a:cs typeface="Apple LiGothic Medium"/>
            </a:endParaRPr>
          </a:p>
        </p:txBody>
      </p:sp>
      <p:sp>
        <p:nvSpPr>
          <p:cNvPr id="16" name="Rectangle 15"/>
          <p:cNvSpPr/>
          <p:nvPr/>
        </p:nvSpPr>
        <p:spPr>
          <a:xfrm>
            <a:off x="3851920" y="4365899"/>
            <a:ext cx="1219200" cy="533400"/>
          </a:xfrm>
          <a:prstGeom prst="rect">
            <a:avLst/>
          </a:prstGeom>
          <a:effectLst/>
        </p:spPr>
        <p:style>
          <a:lnRef idx="1">
            <a:schemeClr val="accent1"/>
          </a:lnRef>
          <a:fillRef idx="3">
            <a:schemeClr val="accent1"/>
          </a:fillRef>
          <a:effectRef idx="2">
            <a:schemeClr val="accent1"/>
          </a:effectRef>
          <a:fontRef idx="minor">
            <a:schemeClr val="lt1"/>
          </a:fontRef>
        </p:style>
        <p:txBody>
          <a:bodyPr anchor="ctr"/>
          <a:lstStyle/>
          <a:p>
            <a:pPr algn="ctr">
              <a:defRPr/>
            </a:pPr>
            <a:r>
              <a:rPr lang="en-US" sz="1400" dirty="0" smtClean="0"/>
              <a:t>Dubbo</a:t>
            </a:r>
            <a:endParaRPr lang="en-US" sz="1400" dirty="0"/>
          </a:p>
          <a:p>
            <a:pPr algn="ctr">
              <a:defRPr/>
            </a:pPr>
            <a:r>
              <a:rPr lang="en-US" sz="1400" dirty="0"/>
              <a:t>M</a:t>
            </a:r>
            <a:r>
              <a:rPr lang="en-US" altLang="zh-CN" sz="1400" dirty="0"/>
              <a:t>onitor</a:t>
            </a:r>
          </a:p>
        </p:txBody>
      </p:sp>
      <p:cxnSp>
        <p:nvCxnSpPr>
          <p:cNvPr id="17" name="Straight Arrow Connector 20"/>
          <p:cNvCxnSpPr>
            <a:cxnSpLocks noChangeShapeType="1"/>
          </p:cNvCxnSpPr>
          <p:nvPr/>
        </p:nvCxnSpPr>
        <p:spPr bwMode="auto">
          <a:xfrm>
            <a:off x="2544180" y="3357786"/>
            <a:ext cx="1833736" cy="1008112"/>
          </a:xfrm>
          <a:prstGeom prst="straightConnector1">
            <a:avLst/>
          </a:prstGeom>
          <a:noFill/>
          <a:ln w="31750" algn="ctr">
            <a:solidFill>
              <a:srgbClr val="003366"/>
            </a:solidFill>
            <a:prstDash val="dash"/>
            <a:round/>
            <a:headEnd/>
            <a:tailEnd type="arrow" w="med" len="med"/>
          </a:ln>
        </p:spPr>
      </p:cxnSp>
      <p:cxnSp>
        <p:nvCxnSpPr>
          <p:cNvPr id="18" name="Straight Arrow Connector 24"/>
          <p:cNvCxnSpPr>
            <a:cxnSpLocks noChangeShapeType="1"/>
          </p:cNvCxnSpPr>
          <p:nvPr/>
        </p:nvCxnSpPr>
        <p:spPr bwMode="auto">
          <a:xfrm rot="10800000" flipV="1">
            <a:off x="4377916" y="3357786"/>
            <a:ext cx="1910680" cy="1008112"/>
          </a:xfrm>
          <a:prstGeom prst="straightConnector1">
            <a:avLst/>
          </a:prstGeom>
          <a:noFill/>
          <a:ln w="31750" algn="ctr">
            <a:solidFill>
              <a:srgbClr val="003366"/>
            </a:solidFill>
            <a:prstDash val="dash"/>
            <a:round/>
            <a:headEnd/>
            <a:tailEnd type="arrow" w="med" len="med"/>
          </a:ln>
        </p:spPr>
      </p:cxnSp>
      <p:sp>
        <p:nvSpPr>
          <p:cNvPr id="19" name="TextBox 27"/>
          <p:cNvSpPr txBox="1">
            <a:spLocks noChangeArrowheads="1"/>
          </p:cNvSpPr>
          <p:nvPr/>
        </p:nvSpPr>
        <p:spPr bwMode="auto">
          <a:xfrm>
            <a:off x="2544180" y="3861842"/>
            <a:ext cx="3954929" cy="307777"/>
          </a:xfrm>
          <a:prstGeom prst="rect">
            <a:avLst/>
          </a:prstGeom>
          <a:noFill/>
          <a:ln w="9525">
            <a:noFill/>
            <a:miter lim="800000"/>
            <a:headEnd/>
            <a:tailEnd/>
          </a:ln>
        </p:spPr>
        <p:txBody>
          <a:bodyPr wrap="none">
            <a:spAutoFit/>
          </a:bodyPr>
          <a:lstStyle/>
          <a:p>
            <a:r>
              <a:rPr lang="en-US" altLang="zh-CN" sz="1400" dirty="0">
                <a:latin typeface="+mj-ea"/>
                <a:ea typeface="+mj-ea"/>
                <a:cs typeface="Apple LiGothic Medium"/>
              </a:rPr>
              <a:t>5</a:t>
            </a:r>
            <a:r>
              <a:rPr lang="en-US" altLang="zh-CN" sz="1400" dirty="0" smtClean="0">
                <a:latin typeface="+mj-ea"/>
                <a:ea typeface="+mj-ea"/>
                <a:cs typeface="Apple LiGothic Medium"/>
              </a:rPr>
              <a:t>.</a:t>
            </a:r>
            <a:r>
              <a:rPr lang="zh-CN" altLang="en-US" sz="1400" dirty="0" smtClean="0">
                <a:latin typeface="+mj-ea"/>
                <a:ea typeface="+mj-ea"/>
                <a:cs typeface="Apple LiGothic Medium"/>
              </a:rPr>
              <a:t>后台定时采集服务调用次数和调用时间等信息</a:t>
            </a:r>
            <a:endParaRPr lang="en-US" sz="1400" dirty="0">
              <a:latin typeface="+mj-ea"/>
              <a:ea typeface="+mj-ea"/>
              <a:cs typeface="Apple LiGothic Medium"/>
            </a:endParaRPr>
          </a:p>
        </p:txBody>
      </p:sp>
      <p:cxnSp>
        <p:nvCxnSpPr>
          <p:cNvPr id="20" name="Straight Arrow Connector 9"/>
          <p:cNvCxnSpPr>
            <a:cxnSpLocks noChangeShapeType="1"/>
            <a:stCxn id="10" idx="3"/>
            <a:endCxn id="11" idx="1"/>
          </p:cNvCxnSpPr>
          <p:nvPr/>
        </p:nvCxnSpPr>
        <p:spPr bwMode="auto">
          <a:xfrm>
            <a:off x="2549116" y="3115122"/>
            <a:ext cx="3824808" cy="1588"/>
          </a:xfrm>
          <a:prstGeom prst="straightConnector1">
            <a:avLst/>
          </a:prstGeom>
          <a:noFill/>
          <a:ln w="31750" algn="ctr">
            <a:solidFill>
              <a:srgbClr val="003366"/>
            </a:solidFill>
            <a:round/>
            <a:headEnd/>
            <a:tailEnd type="arrow" w="med" len="med"/>
          </a:ln>
        </p:spPr>
      </p:cxnSp>
      <p:cxnSp>
        <p:nvCxnSpPr>
          <p:cNvPr id="21" name="Straight Arrow Connector 9"/>
          <p:cNvCxnSpPr>
            <a:cxnSpLocks noChangeShapeType="1"/>
          </p:cNvCxnSpPr>
          <p:nvPr/>
        </p:nvCxnSpPr>
        <p:spPr bwMode="auto">
          <a:xfrm>
            <a:off x="1464060" y="1269554"/>
            <a:ext cx="576064" cy="1588"/>
          </a:xfrm>
          <a:prstGeom prst="straightConnector1">
            <a:avLst/>
          </a:prstGeom>
          <a:noFill/>
          <a:ln w="31750" algn="ctr">
            <a:solidFill>
              <a:srgbClr val="003366"/>
            </a:solidFill>
            <a:round/>
            <a:headEnd/>
            <a:tailEnd type="arrow" w="med" len="med"/>
          </a:ln>
        </p:spPr>
      </p:cxnSp>
      <p:cxnSp>
        <p:nvCxnSpPr>
          <p:cNvPr id="22" name="Straight Arrow Connector 20"/>
          <p:cNvCxnSpPr>
            <a:cxnSpLocks noChangeShapeType="1"/>
          </p:cNvCxnSpPr>
          <p:nvPr/>
        </p:nvCxnSpPr>
        <p:spPr bwMode="auto">
          <a:xfrm>
            <a:off x="1464060" y="1557586"/>
            <a:ext cx="576064" cy="1588"/>
          </a:xfrm>
          <a:prstGeom prst="straightConnector1">
            <a:avLst/>
          </a:prstGeom>
          <a:noFill/>
          <a:ln w="31750" algn="ctr">
            <a:solidFill>
              <a:srgbClr val="003366"/>
            </a:solidFill>
            <a:prstDash val="dash"/>
            <a:round/>
            <a:headEnd/>
            <a:tailEnd type="arrow" w="med" len="med"/>
          </a:ln>
        </p:spPr>
      </p:cxnSp>
      <p:sp>
        <p:nvSpPr>
          <p:cNvPr id="23" name="TextBox 27"/>
          <p:cNvSpPr txBox="1"/>
          <p:nvPr/>
        </p:nvSpPr>
        <p:spPr>
          <a:xfrm>
            <a:off x="2040124" y="1125538"/>
            <a:ext cx="723275" cy="307777"/>
          </a:xfrm>
          <a:prstGeom prst="rect">
            <a:avLst/>
          </a:prstGeom>
          <a:noFill/>
        </p:spPr>
        <p:txBody>
          <a:bodyPr wrap="none" rtlCol="0">
            <a:spAutoFit/>
          </a:bodyPr>
          <a:lstStyle/>
          <a:p>
            <a:r>
              <a:rPr lang="zh-CN" altLang="en-US" sz="1400" dirty="0" smtClean="0"/>
              <a:t>长连接</a:t>
            </a:r>
            <a:endParaRPr lang="zh-CN" altLang="en-US" sz="1400" dirty="0"/>
          </a:p>
        </p:txBody>
      </p:sp>
      <p:sp>
        <p:nvSpPr>
          <p:cNvPr id="24" name="TextBox 28"/>
          <p:cNvSpPr txBox="1"/>
          <p:nvPr/>
        </p:nvSpPr>
        <p:spPr>
          <a:xfrm>
            <a:off x="2040124" y="1413570"/>
            <a:ext cx="723275" cy="307777"/>
          </a:xfrm>
          <a:prstGeom prst="rect">
            <a:avLst/>
          </a:prstGeom>
          <a:noFill/>
        </p:spPr>
        <p:txBody>
          <a:bodyPr wrap="none" rtlCol="0">
            <a:spAutoFit/>
          </a:bodyPr>
          <a:lstStyle/>
          <a:p>
            <a:r>
              <a:rPr lang="zh-CN" altLang="en-US" sz="1400" dirty="0" smtClean="0"/>
              <a:t>短连接</a:t>
            </a:r>
            <a:endParaRPr lang="zh-CN" altLang="en-US" sz="1400" dirty="0"/>
          </a:p>
        </p:txBody>
      </p:sp>
      <p:cxnSp>
        <p:nvCxnSpPr>
          <p:cNvPr id="25" name="直接箭头连接符 29"/>
          <p:cNvCxnSpPr/>
          <p:nvPr/>
        </p:nvCxnSpPr>
        <p:spPr>
          <a:xfrm rot="5400000" flipH="1" flipV="1">
            <a:off x="2220541" y="3321385"/>
            <a:ext cx="360040" cy="794"/>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cxnSp>
        <p:nvCxnSpPr>
          <p:cNvPr id="26" name="直接箭头连接符 30"/>
          <p:cNvCxnSpPr/>
          <p:nvPr/>
        </p:nvCxnSpPr>
        <p:spPr>
          <a:xfrm rot="5400000">
            <a:off x="6323806" y="3393790"/>
            <a:ext cx="360834" cy="794"/>
          </a:xfrm>
          <a:prstGeom prst="straightConnector1">
            <a:avLst/>
          </a:prstGeom>
          <a:ln w="28575">
            <a:solidFill>
              <a:schemeClr val="bg1"/>
            </a:solidFill>
            <a:tailEnd type="arrow"/>
          </a:ln>
        </p:spPr>
        <p:style>
          <a:lnRef idx="1">
            <a:schemeClr val="accent1"/>
          </a:lnRef>
          <a:fillRef idx="0">
            <a:schemeClr val="accent1"/>
          </a:fillRef>
          <a:effectRef idx="0">
            <a:schemeClr val="accent1"/>
          </a:effectRef>
          <a:fontRef idx="minor">
            <a:schemeClr val="tx1"/>
          </a:fontRef>
        </p:style>
      </p:cxnSp>
      <p:sp>
        <p:nvSpPr>
          <p:cNvPr id="29" name="TextBox 28"/>
          <p:cNvSpPr txBox="1"/>
          <p:nvPr/>
        </p:nvSpPr>
        <p:spPr>
          <a:xfrm>
            <a:off x="714348" y="5214950"/>
            <a:ext cx="4572214" cy="1661993"/>
          </a:xfrm>
          <a:prstGeom prst="rect">
            <a:avLst/>
          </a:prstGeom>
          <a:noFill/>
        </p:spPr>
        <p:txBody>
          <a:bodyPr wrap="square" rtlCol="0">
            <a:spAutoFit/>
          </a:bodyPr>
          <a:lstStyle/>
          <a:p>
            <a:r>
              <a:rPr lang="zh-CN" altLang="en-US" sz="1400" b="1" dirty="0" smtClean="0">
                <a:solidFill>
                  <a:schemeClr val="accent5">
                    <a:lumMod val="75000"/>
                  </a:schemeClr>
                </a:solidFill>
                <a:latin typeface="+mn-ea"/>
              </a:rPr>
              <a:t>节点角色说明：</a:t>
            </a:r>
            <a:endParaRPr lang="zh-CN" altLang="en-US" sz="1400" dirty="0" smtClean="0">
              <a:solidFill>
                <a:schemeClr val="accent5">
                  <a:lumMod val="75000"/>
                </a:schemeClr>
              </a:solidFill>
              <a:latin typeface="+mn-ea"/>
            </a:endParaRPr>
          </a:p>
          <a:p>
            <a:r>
              <a:rPr lang="en-US" altLang="zh-CN" sz="1400" b="1" dirty="0" smtClean="0">
                <a:latin typeface="+mn-ea"/>
              </a:rPr>
              <a:t>Provider:</a:t>
            </a:r>
            <a:r>
              <a:rPr lang="zh-CN" altLang="en-US" sz="1400" dirty="0" smtClean="0">
                <a:latin typeface="+mn-ea"/>
              </a:rPr>
              <a:t> 暴露服务的服务提供方。</a:t>
            </a:r>
          </a:p>
          <a:p>
            <a:r>
              <a:rPr lang="en-US" altLang="zh-CN" sz="1400" b="1" dirty="0" smtClean="0">
                <a:latin typeface="+mn-ea"/>
              </a:rPr>
              <a:t>Consumer:</a:t>
            </a:r>
            <a:r>
              <a:rPr lang="zh-CN" altLang="en-US" sz="1400" dirty="0" smtClean="0">
                <a:latin typeface="+mn-ea"/>
              </a:rPr>
              <a:t> 调用远程服务的服务消费方。</a:t>
            </a:r>
          </a:p>
          <a:p>
            <a:r>
              <a:rPr lang="en-US" altLang="zh-CN" sz="1400" b="1" dirty="0" smtClean="0">
                <a:latin typeface="+mn-ea"/>
              </a:rPr>
              <a:t>Registry:</a:t>
            </a:r>
            <a:r>
              <a:rPr lang="zh-CN" altLang="en-US" sz="1400" dirty="0" smtClean="0">
                <a:latin typeface="+mn-ea"/>
              </a:rPr>
              <a:t> 服务注册与发现的注册中心。</a:t>
            </a:r>
          </a:p>
          <a:p>
            <a:r>
              <a:rPr lang="en-US" altLang="zh-CN" sz="1400" b="1" dirty="0" smtClean="0">
                <a:latin typeface="+mn-ea"/>
              </a:rPr>
              <a:t>Monitor:</a:t>
            </a:r>
            <a:r>
              <a:rPr lang="zh-CN" altLang="en-US" sz="1400" dirty="0" smtClean="0">
                <a:latin typeface="+mn-ea"/>
              </a:rPr>
              <a:t> 统计服务的调用次调和调用时间的监控中心。</a:t>
            </a:r>
          </a:p>
          <a:p>
            <a:r>
              <a:rPr lang="en-US" altLang="zh-CN" sz="1400" b="1" dirty="0" smtClean="0">
                <a:latin typeface="+mn-ea"/>
              </a:rPr>
              <a:t>Container:</a:t>
            </a:r>
            <a:r>
              <a:rPr lang="zh-CN" altLang="en-US" sz="1400" dirty="0" smtClean="0">
                <a:latin typeface="+mn-ea"/>
              </a:rPr>
              <a:t> 服务运行容器。</a:t>
            </a:r>
          </a:p>
          <a:p>
            <a:endParaRPr lang="zh-CN" altLang="en-US" dirty="0"/>
          </a:p>
        </p:txBody>
      </p:sp>
    </p:spTree>
    <p:extLst>
      <p:ext uri="{BB962C8B-B14F-4D97-AF65-F5344CB8AC3E}">
        <p14:creationId xmlns="" xmlns:p14="http://schemas.microsoft.com/office/powerpoint/2010/main" val="28635608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408068"/>
            <a:ext cx="8305800" cy="296020"/>
          </a:xfrm>
        </p:spPr>
        <p:txBody>
          <a:bodyPr>
            <a:normAutofit fontScale="90000"/>
          </a:bodyPr>
          <a:lstStyle/>
          <a:p>
            <a:r>
              <a:rPr lang="zh-CN" altLang="en-US" dirty="0" smtClean="0"/>
              <a:t>远程通信协议视图</a:t>
            </a:r>
            <a:endParaRPr lang="zh-CN" altLang="en-US" dirty="0"/>
          </a:p>
        </p:txBody>
      </p:sp>
      <p:pic>
        <p:nvPicPr>
          <p:cNvPr id="68610" name="Picture 2" descr="http://dubbo.io/dubbo_protocol_header.jpg-version=1&amp;modificationDate=1335251744000.jpg"/>
          <p:cNvPicPr>
            <a:picLocks noChangeAspect="1" noChangeArrowheads="1"/>
          </p:cNvPicPr>
          <p:nvPr/>
        </p:nvPicPr>
        <p:blipFill>
          <a:blip r:embed="rId2"/>
          <a:srcRect/>
          <a:stretch>
            <a:fillRect/>
          </a:stretch>
        </p:blipFill>
        <p:spPr bwMode="auto">
          <a:xfrm>
            <a:off x="-1714544" y="704088"/>
            <a:ext cx="10691858" cy="6014858"/>
          </a:xfrm>
          <a:prstGeom prst="rect">
            <a:avLst/>
          </a:prstGeom>
          <a:noFill/>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线程协议模型</a:t>
            </a:r>
            <a:r>
              <a:rPr lang="en-US" altLang="zh-CN" dirty="0" smtClean="0"/>
              <a:t>&amp;</a:t>
            </a:r>
            <a:r>
              <a:rPr lang="zh-CN" altLang="en-US" dirty="0" smtClean="0"/>
              <a:t>依赖关系</a:t>
            </a:r>
            <a:endParaRPr lang="zh-CN" altLang="en-US" dirty="0"/>
          </a:p>
        </p:txBody>
      </p:sp>
      <p:pic>
        <p:nvPicPr>
          <p:cNvPr id="69634" name="Picture 2" descr="http://dubbo.io/dubbo-protocol.jpg-version=1&amp;modificationDate=1331068241000.jpg"/>
          <p:cNvPicPr>
            <a:picLocks noChangeAspect="1" noChangeArrowheads="1"/>
          </p:cNvPicPr>
          <p:nvPr/>
        </p:nvPicPr>
        <p:blipFill>
          <a:blip r:embed="rId2"/>
          <a:srcRect/>
          <a:stretch>
            <a:fillRect/>
          </a:stretch>
        </p:blipFill>
        <p:spPr bwMode="auto">
          <a:xfrm>
            <a:off x="928662" y="1847088"/>
            <a:ext cx="6667500" cy="1333501"/>
          </a:xfrm>
          <a:prstGeom prst="rect">
            <a:avLst/>
          </a:prstGeom>
          <a:noFill/>
        </p:spPr>
      </p:pic>
      <p:pic>
        <p:nvPicPr>
          <p:cNvPr id="69636" name="Picture 4" descr="http://dubbo.io/dubbo-relation.jpg-version=1&amp;modificationDate=1325860239000.jpg"/>
          <p:cNvPicPr>
            <a:picLocks noChangeAspect="1" noChangeArrowheads="1"/>
          </p:cNvPicPr>
          <p:nvPr/>
        </p:nvPicPr>
        <p:blipFill>
          <a:blip r:embed="rId3"/>
          <a:srcRect/>
          <a:stretch>
            <a:fillRect/>
          </a:stretch>
        </p:blipFill>
        <p:spPr bwMode="auto">
          <a:xfrm>
            <a:off x="1928794" y="3714750"/>
            <a:ext cx="4762500" cy="3143250"/>
          </a:xfrm>
          <a:prstGeom prst="rect">
            <a:avLst/>
          </a:prstGeom>
          <a:noFill/>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457200" y="1357298"/>
            <a:ext cx="8305800" cy="642942"/>
          </a:xfrm>
        </p:spPr>
        <p:txBody>
          <a:bodyPr>
            <a:normAutofit fontScale="90000"/>
          </a:bodyPr>
          <a:lstStyle/>
          <a:p>
            <a:r>
              <a:rPr lang="en-US" altLang="zh-CN" dirty="0" smtClean="0"/>
              <a:t/>
            </a:r>
            <a:br>
              <a:rPr lang="en-US" altLang="zh-CN" dirty="0" smtClean="0"/>
            </a:br>
            <a:r>
              <a:rPr lang="zh-CN" altLang="en-US" dirty="0" smtClean="0"/>
              <a:t>服务协议调用</a:t>
            </a:r>
            <a:r>
              <a:rPr lang="zh-CN" altLang="en-US" b="1" dirty="0" smtClean="0"/>
              <a:t>过程</a:t>
            </a:r>
            <a:r>
              <a:rPr lang="zh-CN" altLang="en-US" dirty="0" smtClean="0"/>
              <a:t>实现原理</a:t>
            </a:r>
            <a:r>
              <a:rPr lang="en-US" b="1" dirty="0" smtClean="0"/>
              <a:t/>
            </a:r>
            <a:br>
              <a:rPr lang="en-US" b="1" dirty="0" smtClean="0"/>
            </a:br>
            <a:endParaRPr lang="zh-CN" altLang="en-US" dirty="0"/>
          </a:p>
        </p:txBody>
      </p:sp>
      <p:pic>
        <p:nvPicPr>
          <p:cNvPr id="70658" name="Picture 2" descr="http://dubbo.io/dubbo_rpc_refer.jpg-version=1&amp;modificationDate=1335250516000.jpg"/>
          <p:cNvPicPr>
            <a:picLocks noChangeAspect="1" noChangeArrowheads="1"/>
          </p:cNvPicPr>
          <p:nvPr/>
        </p:nvPicPr>
        <p:blipFill>
          <a:blip r:embed="rId2"/>
          <a:srcRect/>
          <a:stretch>
            <a:fillRect/>
          </a:stretch>
        </p:blipFill>
        <p:spPr bwMode="auto">
          <a:xfrm>
            <a:off x="457200" y="1857363"/>
            <a:ext cx="7829576" cy="4440839"/>
          </a:xfrm>
          <a:prstGeom prst="rect">
            <a:avLst/>
          </a:prstGeom>
          <a:noFill/>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服务提供消费</a:t>
            </a:r>
            <a:r>
              <a:rPr lang="zh-CN" altLang="en-US" b="1" dirty="0" smtClean="0"/>
              <a:t>过程（</a:t>
            </a:r>
            <a:r>
              <a:rPr lang="en-US" b="1" dirty="0" smtClean="0"/>
              <a:t> Invoker </a:t>
            </a:r>
            <a:r>
              <a:rPr lang="zh-CN" altLang="en-US" b="1" dirty="0" smtClean="0"/>
              <a:t>）</a:t>
            </a:r>
            <a:r>
              <a:rPr lang="en-US" b="1" dirty="0" smtClean="0"/>
              <a:t/>
            </a:r>
            <a:br>
              <a:rPr lang="en-US" b="1" dirty="0" smtClean="0"/>
            </a:br>
            <a:endParaRPr lang="zh-CN" altLang="en-US" dirty="0"/>
          </a:p>
        </p:txBody>
      </p:sp>
      <p:pic>
        <p:nvPicPr>
          <p:cNvPr id="71682" name="Picture 2" descr="http://dubbo.io/dubbo_rpc_invoke.jpg-version=1&amp;modificationDate=1335250516000.jpg"/>
          <p:cNvPicPr>
            <a:picLocks noChangeAspect="1" noChangeArrowheads="1"/>
          </p:cNvPicPr>
          <p:nvPr/>
        </p:nvPicPr>
        <p:blipFill>
          <a:blip r:embed="rId2"/>
          <a:srcRect/>
          <a:stretch>
            <a:fillRect/>
          </a:stretch>
        </p:blipFill>
        <p:spPr bwMode="auto">
          <a:xfrm>
            <a:off x="1571604" y="2786058"/>
            <a:ext cx="5848350" cy="3829051"/>
          </a:xfrm>
          <a:prstGeom prst="rect">
            <a:avLst/>
          </a:prstGeom>
          <a:noFill/>
        </p:spPr>
      </p:pic>
      <p:sp>
        <p:nvSpPr>
          <p:cNvPr id="5" name="TextBox 4"/>
          <p:cNvSpPr txBox="1"/>
          <p:nvPr/>
        </p:nvSpPr>
        <p:spPr>
          <a:xfrm>
            <a:off x="457200" y="1428736"/>
            <a:ext cx="8725466" cy="869533"/>
          </a:xfrm>
          <a:prstGeom prst="rect">
            <a:avLst/>
          </a:prstGeom>
          <a:noFill/>
        </p:spPr>
        <p:txBody>
          <a:bodyPr wrap="none" rtlCol="0">
            <a:spAutoFit/>
          </a:bodyPr>
          <a:lstStyle/>
          <a:p>
            <a:pPr>
              <a:lnSpc>
                <a:spcPct val="150000"/>
              </a:lnSpc>
            </a:pPr>
            <a:r>
              <a:rPr lang="zh-CN" altLang="en-US" dirty="0" smtClean="0">
                <a:solidFill>
                  <a:schemeClr val="accent5">
                    <a:lumMod val="75000"/>
                  </a:schemeClr>
                </a:solidFill>
                <a:latin typeface="+mn-ea"/>
              </a:rPr>
              <a:t>由于</a:t>
            </a:r>
            <a:r>
              <a:rPr lang="en-US" altLang="zh-CN" dirty="0" smtClean="0">
                <a:solidFill>
                  <a:schemeClr val="accent5">
                    <a:lumMod val="75000"/>
                  </a:schemeClr>
                </a:solidFill>
                <a:latin typeface="+mn-ea"/>
              </a:rPr>
              <a:t>Invoker</a:t>
            </a:r>
            <a:r>
              <a:rPr lang="zh-CN" altLang="en-US" dirty="0" smtClean="0">
                <a:solidFill>
                  <a:schemeClr val="accent5">
                    <a:lumMod val="75000"/>
                  </a:schemeClr>
                </a:solidFill>
                <a:latin typeface="+mn-ea"/>
              </a:rPr>
              <a:t>是</a:t>
            </a:r>
            <a:r>
              <a:rPr lang="en-US" altLang="zh-CN" dirty="0" smtClean="0">
                <a:solidFill>
                  <a:schemeClr val="accent5">
                    <a:lumMod val="75000"/>
                  </a:schemeClr>
                </a:solidFill>
                <a:latin typeface="+mn-ea"/>
              </a:rPr>
              <a:t>Dubbo</a:t>
            </a:r>
            <a:r>
              <a:rPr lang="zh-CN" altLang="en-US" dirty="0" smtClean="0">
                <a:solidFill>
                  <a:schemeClr val="accent5">
                    <a:lumMod val="75000"/>
                  </a:schemeClr>
                </a:solidFill>
                <a:latin typeface="+mn-ea"/>
              </a:rPr>
              <a:t>领域模型中非常重要的一个概念，很多设计思路都是向它靠拢。</a:t>
            </a:r>
            <a:endParaRPr lang="en-US" altLang="zh-CN" dirty="0" smtClean="0">
              <a:solidFill>
                <a:schemeClr val="accent5">
                  <a:lumMod val="75000"/>
                </a:schemeClr>
              </a:solidFill>
              <a:latin typeface="+mn-ea"/>
            </a:endParaRPr>
          </a:p>
          <a:p>
            <a:pPr>
              <a:lnSpc>
                <a:spcPct val="150000"/>
              </a:lnSpc>
            </a:pPr>
            <a:r>
              <a:rPr lang="zh-CN" altLang="en-US" dirty="0" smtClean="0">
                <a:solidFill>
                  <a:schemeClr val="accent5">
                    <a:lumMod val="75000"/>
                  </a:schemeClr>
                </a:solidFill>
                <a:latin typeface="+mn-ea"/>
              </a:rPr>
              <a:t>这就使得</a:t>
            </a:r>
            <a:r>
              <a:rPr lang="en-US" altLang="zh-CN" dirty="0" smtClean="0">
                <a:solidFill>
                  <a:schemeClr val="accent5">
                    <a:lumMod val="75000"/>
                  </a:schemeClr>
                </a:solidFill>
                <a:latin typeface="+mn-ea"/>
              </a:rPr>
              <a:t>Invoker</a:t>
            </a:r>
            <a:r>
              <a:rPr lang="zh-CN" altLang="en-US" dirty="0" smtClean="0">
                <a:solidFill>
                  <a:schemeClr val="accent5">
                    <a:lumMod val="75000"/>
                  </a:schemeClr>
                </a:solidFill>
                <a:latin typeface="+mn-ea"/>
              </a:rPr>
              <a:t>渗透在整个实现代码里：服务提供</a:t>
            </a:r>
            <a:r>
              <a:rPr lang="en-US" dirty="0" smtClean="0">
                <a:solidFill>
                  <a:schemeClr val="accent5">
                    <a:lumMod val="75000"/>
                  </a:schemeClr>
                </a:solidFill>
                <a:latin typeface="+mn-ea"/>
              </a:rPr>
              <a:t>Invoker</a:t>
            </a:r>
            <a:r>
              <a:rPr lang="zh-CN" altLang="en-US" dirty="0" smtClean="0">
                <a:solidFill>
                  <a:schemeClr val="accent5">
                    <a:lumMod val="75000"/>
                  </a:schemeClr>
                </a:solidFill>
                <a:latin typeface="+mn-ea"/>
              </a:rPr>
              <a:t>和服务消费</a:t>
            </a:r>
            <a:r>
              <a:rPr lang="en-US" dirty="0" smtClean="0">
                <a:solidFill>
                  <a:schemeClr val="accent5">
                    <a:lumMod val="75000"/>
                  </a:schemeClr>
                </a:solidFill>
                <a:latin typeface="+mn-ea"/>
              </a:rPr>
              <a:t>Invoker</a:t>
            </a:r>
            <a:endParaRPr lang="zh-CN" altLang="en-US" dirty="0">
              <a:solidFill>
                <a:schemeClr val="accent5">
                  <a:lumMod val="75000"/>
                </a:schemeClr>
              </a:solidFill>
              <a:latin typeface="+mn-ea"/>
            </a:endParaRPr>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193754"/>
            <a:ext cx="8305800" cy="510334"/>
          </a:xfrm>
        </p:spPr>
        <p:txBody>
          <a:bodyPr>
            <a:normAutofit fontScale="90000"/>
          </a:bodyPr>
          <a:lstStyle/>
          <a:p>
            <a:r>
              <a:rPr lang="zh-CN" altLang="en-US" dirty="0" smtClean="0"/>
              <a:t>调用链总图</a:t>
            </a:r>
            <a:endParaRPr lang="zh-CN" altLang="en-US" dirty="0"/>
          </a:p>
        </p:txBody>
      </p:sp>
      <p:pic>
        <p:nvPicPr>
          <p:cNvPr id="73730" name="Picture 2" descr="http://dubbo.io/dubbo-extension.jpg-version=1&amp;modificationDate=1317370068000.jpg"/>
          <p:cNvPicPr>
            <a:picLocks noChangeAspect="1" noChangeArrowheads="1"/>
          </p:cNvPicPr>
          <p:nvPr/>
        </p:nvPicPr>
        <p:blipFill>
          <a:blip r:embed="rId2"/>
          <a:srcRect/>
          <a:stretch>
            <a:fillRect/>
          </a:stretch>
        </p:blipFill>
        <p:spPr bwMode="auto">
          <a:xfrm>
            <a:off x="500034" y="704088"/>
            <a:ext cx="7620000" cy="7029451"/>
          </a:xfrm>
          <a:prstGeom prst="rect">
            <a:avLst/>
          </a:prstGeom>
          <a:noFill/>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2708920"/>
            <a:ext cx="7920880" cy="1131079"/>
          </a:xfrm>
          <a:prstGeom prst="rect">
            <a:avLst/>
          </a:prstGeom>
          <a:noFill/>
        </p:spPr>
        <p:txBody>
          <a:bodyPr wrap="square" rtlCol="0">
            <a:spAutoFit/>
          </a:bodyPr>
          <a:lstStyle/>
          <a:p>
            <a:pPr marL="514350" indent="-514350">
              <a:lnSpc>
                <a:spcPct val="150000"/>
              </a:lnSpc>
            </a:pPr>
            <a:r>
              <a:rPr lang="zh-CN" altLang="en-US" sz="4500" dirty="0" smtClean="0">
                <a:solidFill>
                  <a:schemeClr val="tx2"/>
                </a:solidFill>
                <a:latin typeface="+mj-lt"/>
                <a:ea typeface="+mj-ea"/>
                <a:cs typeface="+mj-cs"/>
              </a:rPr>
              <a:t>五、</a:t>
            </a:r>
            <a:r>
              <a:rPr lang="en-US" altLang="zh-CN" sz="4500" dirty="0" smtClean="0">
                <a:solidFill>
                  <a:schemeClr val="tx2"/>
                </a:solidFill>
                <a:latin typeface="+mj-lt"/>
                <a:ea typeface="+mj-ea"/>
                <a:cs typeface="+mj-cs"/>
              </a:rPr>
              <a:t>Dubbo</a:t>
            </a:r>
            <a:r>
              <a:rPr lang="zh-CN" altLang="en-US" sz="4500" dirty="0" smtClean="0">
                <a:solidFill>
                  <a:schemeClr val="tx2"/>
                </a:solidFill>
                <a:latin typeface="+mj-lt"/>
                <a:ea typeface="+mj-ea"/>
                <a:cs typeface="+mj-cs"/>
              </a:rPr>
              <a:t>开发</a:t>
            </a:r>
            <a:endParaRPr lang="en-US" altLang="zh-CN" sz="4500" dirty="0" smtClean="0">
              <a:solidFill>
                <a:schemeClr val="tx2"/>
              </a:solidFill>
              <a:latin typeface="+mj-lt"/>
              <a:ea typeface="+mj-ea"/>
              <a:cs typeface="+mj-cs"/>
            </a:endParaRPr>
          </a:p>
        </p:txBody>
      </p:sp>
    </p:spTree>
    <p:extLst>
      <p:ext uri="{BB962C8B-B14F-4D97-AF65-F5344CB8AC3E}">
        <p14:creationId xmlns="" xmlns:p14="http://schemas.microsoft.com/office/powerpoint/2010/main" val="1479103877"/>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8305800" cy="775542"/>
          </a:xfrm>
        </p:spPr>
        <p:txBody>
          <a:bodyPr>
            <a:normAutofit fontScale="90000"/>
          </a:bodyPr>
          <a:lstStyle/>
          <a:p>
            <a:r>
              <a:rPr lang="en-US" altLang="zh-CN" dirty="0" smtClean="0"/>
              <a:t>Dubbo</a:t>
            </a:r>
            <a:r>
              <a:rPr lang="zh-CN" altLang="en-US" dirty="0" smtClean="0"/>
              <a:t>模块包介绍</a:t>
            </a:r>
            <a:endParaRPr lang="zh-CN" altLang="en-US" dirty="0"/>
          </a:p>
        </p:txBody>
      </p:sp>
      <p:pic>
        <p:nvPicPr>
          <p:cNvPr id="72706" name="Picture 2" descr="http://dubbo.io/dubbo-modules.jpg-version=1&amp;modificationDate=1332170734000.jpg"/>
          <p:cNvPicPr>
            <a:picLocks noChangeAspect="1" noChangeArrowheads="1"/>
          </p:cNvPicPr>
          <p:nvPr/>
        </p:nvPicPr>
        <p:blipFill>
          <a:blip r:embed="rId2"/>
          <a:srcRect/>
          <a:stretch>
            <a:fillRect/>
          </a:stretch>
        </p:blipFill>
        <p:spPr bwMode="auto">
          <a:xfrm>
            <a:off x="4276725" y="695327"/>
            <a:ext cx="4486275" cy="3019425"/>
          </a:xfrm>
          <a:prstGeom prst="rect">
            <a:avLst/>
          </a:prstGeom>
          <a:noFill/>
        </p:spPr>
      </p:pic>
      <p:sp>
        <p:nvSpPr>
          <p:cNvPr id="4" name="TextBox 3"/>
          <p:cNvSpPr txBox="1"/>
          <p:nvPr/>
        </p:nvSpPr>
        <p:spPr>
          <a:xfrm>
            <a:off x="0" y="3500438"/>
            <a:ext cx="9571851" cy="3508653"/>
          </a:xfrm>
          <a:prstGeom prst="rect">
            <a:avLst/>
          </a:prstGeom>
          <a:noFill/>
        </p:spPr>
        <p:txBody>
          <a:bodyPr wrap="none" rtlCol="0">
            <a:spAutoFit/>
          </a:bodyPr>
          <a:lstStyle/>
          <a:p>
            <a:r>
              <a:rPr lang="zh-CN" altLang="en-US" sz="1200" b="1" dirty="0" smtClean="0">
                <a:solidFill>
                  <a:schemeClr val="accent5">
                    <a:lumMod val="75000"/>
                  </a:schemeClr>
                </a:solidFill>
                <a:latin typeface="+mn-ea"/>
              </a:rPr>
              <a:t>模块说明：</a:t>
            </a:r>
          </a:p>
          <a:p>
            <a:r>
              <a:rPr lang="en-US" altLang="zh-CN" sz="1200" dirty="0" err="1" smtClean="0">
                <a:solidFill>
                  <a:schemeClr val="accent5">
                    <a:lumMod val="75000"/>
                  </a:schemeClr>
                </a:solidFill>
                <a:latin typeface="+mn-ea"/>
              </a:rPr>
              <a:t>dubbo</a:t>
            </a:r>
            <a:r>
              <a:rPr lang="en-US" altLang="zh-CN" sz="1200" dirty="0" smtClean="0">
                <a:solidFill>
                  <a:schemeClr val="accent5">
                    <a:lumMod val="75000"/>
                  </a:schemeClr>
                </a:solidFill>
                <a:latin typeface="+mn-ea"/>
              </a:rPr>
              <a:t>-common </a:t>
            </a:r>
            <a:r>
              <a:rPr lang="zh-CN" altLang="en-US" sz="1200" dirty="0" smtClean="0">
                <a:latin typeface="+mn-ea"/>
              </a:rPr>
              <a:t>公共逻辑模块，包括</a:t>
            </a:r>
            <a:r>
              <a:rPr lang="en-US" altLang="zh-CN" sz="1200" dirty="0" err="1" smtClean="0">
                <a:latin typeface="+mn-ea"/>
              </a:rPr>
              <a:t>Util</a:t>
            </a:r>
            <a:r>
              <a:rPr lang="zh-CN" altLang="en-US" sz="1200" dirty="0" smtClean="0">
                <a:latin typeface="+mn-ea"/>
              </a:rPr>
              <a:t>类和通用模型。</a:t>
            </a:r>
          </a:p>
          <a:p>
            <a:r>
              <a:rPr lang="en-US" altLang="zh-CN" sz="1200" dirty="0" err="1" smtClean="0">
                <a:solidFill>
                  <a:schemeClr val="accent5">
                    <a:lumMod val="75000"/>
                  </a:schemeClr>
                </a:solidFill>
                <a:latin typeface="+mn-ea"/>
              </a:rPr>
              <a:t>dubbo-remoting</a:t>
            </a:r>
            <a:r>
              <a:rPr lang="en-US" altLang="zh-CN" sz="1200" dirty="0" smtClean="0">
                <a:solidFill>
                  <a:schemeClr val="accent5">
                    <a:lumMod val="75000"/>
                  </a:schemeClr>
                </a:solidFill>
                <a:latin typeface="+mn-ea"/>
              </a:rPr>
              <a:t> </a:t>
            </a:r>
            <a:r>
              <a:rPr lang="zh-CN" altLang="en-US" sz="1200" dirty="0" smtClean="0">
                <a:latin typeface="+mn-ea"/>
              </a:rPr>
              <a:t>远程通讯模块，相当于</a:t>
            </a:r>
            <a:r>
              <a:rPr lang="en-US" altLang="zh-CN" sz="1200" dirty="0" smtClean="0">
                <a:latin typeface="+mn-ea"/>
              </a:rPr>
              <a:t>Dubbo</a:t>
            </a:r>
            <a:r>
              <a:rPr lang="zh-CN" altLang="en-US" sz="1200" dirty="0" smtClean="0">
                <a:latin typeface="+mn-ea"/>
              </a:rPr>
              <a:t>协议的实现，如果</a:t>
            </a:r>
            <a:r>
              <a:rPr lang="en-US" altLang="zh-CN" sz="1200" dirty="0" smtClean="0">
                <a:latin typeface="+mn-ea"/>
              </a:rPr>
              <a:t>RPC</a:t>
            </a:r>
            <a:r>
              <a:rPr lang="zh-CN" altLang="en-US" sz="1200" dirty="0" smtClean="0">
                <a:latin typeface="+mn-ea"/>
              </a:rPr>
              <a:t>用</a:t>
            </a:r>
            <a:r>
              <a:rPr lang="en-US" altLang="zh-CN" sz="1200" dirty="0" smtClean="0">
                <a:latin typeface="+mn-ea"/>
              </a:rPr>
              <a:t>RMI</a:t>
            </a:r>
            <a:r>
              <a:rPr lang="zh-CN" altLang="en-US" sz="1200" dirty="0" smtClean="0">
                <a:latin typeface="+mn-ea"/>
              </a:rPr>
              <a:t>协议则不需要使用此包。</a:t>
            </a:r>
          </a:p>
          <a:p>
            <a:r>
              <a:rPr lang="en-US" altLang="zh-CN" sz="1200" dirty="0" err="1" smtClean="0">
                <a:solidFill>
                  <a:schemeClr val="accent5">
                    <a:lumMod val="75000"/>
                  </a:schemeClr>
                </a:solidFill>
                <a:latin typeface="+mn-ea"/>
              </a:rPr>
              <a:t>dubbo-rpc</a:t>
            </a:r>
            <a:r>
              <a:rPr lang="en-US" altLang="zh-CN" sz="1200" dirty="0" smtClean="0">
                <a:solidFill>
                  <a:schemeClr val="accent5">
                    <a:lumMod val="75000"/>
                  </a:schemeClr>
                </a:solidFill>
                <a:latin typeface="+mn-ea"/>
              </a:rPr>
              <a:t> </a:t>
            </a:r>
            <a:r>
              <a:rPr lang="zh-CN" altLang="en-US" sz="1200" dirty="0" smtClean="0">
                <a:latin typeface="+mn-ea"/>
              </a:rPr>
              <a:t>远程调用模块，抽象各种协议，以及动态代理，只包含一对一的调用，不关心集群的管理。</a:t>
            </a:r>
          </a:p>
          <a:p>
            <a:r>
              <a:rPr lang="en-US" altLang="zh-CN" sz="1200" dirty="0" err="1" smtClean="0">
                <a:solidFill>
                  <a:schemeClr val="accent5">
                    <a:lumMod val="75000"/>
                  </a:schemeClr>
                </a:solidFill>
                <a:latin typeface="+mn-ea"/>
              </a:rPr>
              <a:t>dubbo</a:t>
            </a:r>
            <a:r>
              <a:rPr lang="en-US" altLang="zh-CN" sz="1200" dirty="0" smtClean="0">
                <a:solidFill>
                  <a:schemeClr val="accent5">
                    <a:lumMod val="75000"/>
                  </a:schemeClr>
                </a:solidFill>
                <a:latin typeface="+mn-ea"/>
              </a:rPr>
              <a:t>-cluster</a:t>
            </a:r>
            <a:r>
              <a:rPr lang="en-US" altLang="zh-CN" sz="1200" dirty="0" smtClean="0">
                <a:latin typeface="+mn-ea"/>
              </a:rPr>
              <a:t> </a:t>
            </a:r>
            <a:r>
              <a:rPr lang="zh-CN" altLang="en-US" sz="1200" dirty="0" smtClean="0">
                <a:latin typeface="+mn-ea"/>
              </a:rPr>
              <a:t>集群模块，将多个服务提供方伪装为一个提供方，包括：负载均衡</a:t>
            </a:r>
            <a:r>
              <a:rPr lang="en-US" altLang="zh-CN" sz="1200" dirty="0" smtClean="0">
                <a:latin typeface="+mn-ea"/>
              </a:rPr>
              <a:t>, </a:t>
            </a:r>
            <a:r>
              <a:rPr lang="zh-CN" altLang="en-US" sz="1200" dirty="0" smtClean="0">
                <a:latin typeface="+mn-ea"/>
              </a:rPr>
              <a:t>容错，路由等，</a:t>
            </a:r>
            <a:endParaRPr lang="en-US" altLang="zh-CN" sz="1200" dirty="0" smtClean="0">
              <a:latin typeface="+mn-ea"/>
            </a:endParaRPr>
          </a:p>
          <a:p>
            <a:r>
              <a:rPr lang="en-US" altLang="zh-CN" sz="1200" dirty="0" smtClean="0">
                <a:latin typeface="+mn-ea"/>
              </a:rPr>
              <a:t>  	</a:t>
            </a:r>
            <a:r>
              <a:rPr lang="zh-CN" altLang="en-US" sz="1200" dirty="0" smtClean="0">
                <a:latin typeface="+mn-ea"/>
              </a:rPr>
              <a:t>集群的地址列表可以是静态配置的，也可以是由注册中心下发。</a:t>
            </a:r>
          </a:p>
          <a:p>
            <a:r>
              <a:rPr lang="en-US" altLang="zh-CN" sz="1200" dirty="0" err="1" smtClean="0">
                <a:solidFill>
                  <a:schemeClr val="accent5">
                    <a:lumMod val="75000"/>
                  </a:schemeClr>
                </a:solidFill>
                <a:latin typeface="+mn-ea"/>
              </a:rPr>
              <a:t>dubbo</a:t>
            </a:r>
            <a:r>
              <a:rPr lang="en-US" altLang="zh-CN" sz="1200" dirty="0" smtClean="0">
                <a:solidFill>
                  <a:schemeClr val="accent5">
                    <a:lumMod val="75000"/>
                  </a:schemeClr>
                </a:solidFill>
                <a:latin typeface="+mn-ea"/>
              </a:rPr>
              <a:t>-registry </a:t>
            </a:r>
            <a:r>
              <a:rPr lang="zh-CN" altLang="en-US" sz="1200" dirty="0" smtClean="0">
                <a:latin typeface="+mn-ea"/>
              </a:rPr>
              <a:t>注册中心模块，基于注册中心下发地址的集群方式，以及对各种注册中心的抽象。</a:t>
            </a:r>
          </a:p>
          <a:p>
            <a:r>
              <a:rPr lang="en-US" altLang="zh-CN" sz="1200" dirty="0" err="1" smtClean="0">
                <a:solidFill>
                  <a:schemeClr val="accent5">
                    <a:lumMod val="75000"/>
                  </a:schemeClr>
                </a:solidFill>
                <a:latin typeface="+mn-ea"/>
              </a:rPr>
              <a:t>dubbo</a:t>
            </a:r>
            <a:r>
              <a:rPr lang="en-US" altLang="zh-CN" sz="1200" dirty="0" smtClean="0">
                <a:solidFill>
                  <a:schemeClr val="accent5">
                    <a:lumMod val="75000"/>
                  </a:schemeClr>
                </a:solidFill>
                <a:latin typeface="+mn-ea"/>
              </a:rPr>
              <a:t>-monitor </a:t>
            </a:r>
            <a:r>
              <a:rPr lang="zh-CN" altLang="en-US" sz="1200" dirty="0" smtClean="0">
                <a:latin typeface="+mn-ea"/>
              </a:rPr>
              <a:t>监控模块，统计服务调用次数，调用时间的，调用链跟踪的服务。</a:t>
            </a:r>
          </a:p>
          <a:p>
            <a:r>
              <a:rPr lang="en-US" altLang="zh-CN" sz="1200" dirty="0" err="1" smtClean="0">
                <a:solidFill>
                  <a:schemeClr val="accent5">
                    <a:lumMod val="75000"/>
                  </a:schemeClr>
                </a:solidFill>
                <a:latin typeface="+mn-ea"/>
              </a:rPr>
              <a:t>dubbo-config</a:t>
            </a:r>
            <a:r>
              <a:rPr lang="en-US" altLang="zh-CN" sz="1200" dirty="0" smtClean="0">
                <a:solidFill>
                  <a:schemeClr val="accent5">
                    <a:lumMod val="75000"/>
                  </a:schemeClr>
                </a:solidFill>
                <a:latin typeface="+mn-ea"/>
              </a:rPr>
              <a:t> </a:t>
            </a:r>
            <a:r>
              <a:rPr lang="zh-CN" altLang="en-US" sz="1200" dirty="0" smtClean="0">
                <a:latin typeface="+mn-ea"/>
              </a:rPr>
              <a:t>配置模块，是</a:t>
            </a:r>
            <a:r>
              <a:rPr lang="en-US" altLang="zh-CN" sz="1200" dirty="0" smtClean="0">
                <a:latin typeface="+mn-ea"/>
              </a:rPr>
              <a:t>Dubbo</a:t>
            </a:r>
            <a:r>
              <a:rPr lang="zh-CN" altLang="en-US" sz="1200" dirty="0" smtClean="0">
                <a:latin typeface="+mn-ea"/>
              </a:rPr>
              <a:t>对外的</a:t>
            </a:r>
            <a:r>
              <a:rPr lang="en-US" altLang="zh-CN" sz="1200" dirty="0" smtClean="0">
                <a:latin typeface="+mn-ea"/>
              </a:rPr>
              <a:t>API</a:t>
            </a:r>
            <a:r>
              <a:rPr lang="zh-CN" altLang="en-US" sz="1200" dirty="0" smtClean="0">
                <a:latin typeface="+mn-ea"/>
              </a:rPr>
              <a:t>，用户通过</a:t>
            </a:r>
            <a:r>
              <a:rPr lang="en-US" altLang="zh-CN" sz="1200" dirty="0" err="1" smtClean="0">
                <a:latin typeface="+mn-ea"/>
              </a:rPr>
              <a:t>Config</a:t>
            </a:r>
            <a:r>
              <a:rPr lang="zh-CN" altLang="en-US" sz="1200" dirty="0" smtClean="0">
                <a:latin typeface="+mn-ea"/>
              </a:rPr>
              <a:t>使用</a:t>
            </a:r>
            <a:r>
              <a:rPr lang="en-US" altLang="zh-CN" sz="1200" dirty="0" err="1" smtClean="0">
                <a:latin typeface="+mn-ea"/>
              </a:rPr>
              <a:t>Dubbo</a:t>
            </a:r>
            <a:r>
              <a:rPr lang="zh-CN" altLang="en-US" sz="1200" dirty="0" smtClean="0">
                <a:latin typeface="+mn-ea"/>
              </a:rPr>
              <a:t>，隐藏</a:t>
            </a:r>
            <a:r>
              <a:rPr lang="en-US" altLang="zh-CN" sz="1200" dirty="0" smtClean="0">
                <a:latin typeface="+mn-ea"/>
              </a:rPr>
              <a:t>Dubbo</a:t>
            </a:r>
            <a:r>
              <a:rPr lang="zh-CN" altLang="en-US" sz="1200" dirty="0" smtClean="0">
                <a:latin typeface="+mn-ea"/>
              </a:rPr>
              <a:t>所有细节。</a:t>
            </a:r>
          </a:p>
          <a:p>
            <a:r>
              <a:rPr lang="en-US" altLang="zh-CN" sz="1200" dirty="0" err="1" smtClean="0">
                <a:solidFill>
                  <a:schemeClr val="accent5">
                    <a:lumMod val="75000"/>
                  </a:schemeClr>
                </a:solidFill>
                <a:latin typeface="+mn-ea"/>
              </a:rPr>
              <a:t>dubbo</a:t>
            </a:r>
            <a:r>
              <a:rPr lang="en-US" altLang="zh-CN" sz="1200" dirty="0" smtClean="0">
                <a:solidFill>
                  <a:schemeClr val="accent5">
                    <a:lumMod val="75000"/>
                  </a:schemeClr>
                </a:solidFill>
                <a:latin typeface="+mn-ea"/>
              </a:rPr>
              <a:t>-container</a:t>
            </a:r>
            <a:r>
              <a:rPr lang="en-US" altLang="zh-CN" sz="1200" dirty="0" smtClean="0">
                <a:latin typeface="+mn-ea"/>
              </a:rPr>
              <a:t> </a:t>
            </a:r>
            <a:r>
              <a:rPr lang="zh-CN" altLang="en-US" sz="1200" dirty="0" smtClean="0">
                <a:latin typeface="+mn-ea"/>
              </a:rPr>
              <a:t>容器模块，是一个</a:t>
            </a:r>
            <a:r>
              <a:rPr lang="en-US" altLang="zh-CN" sz="1200" dirty="0" err="1" smtClean="0">
                <a:latin typeface="+mn-ea"/>
              </a:rPr>
              <a:t>Standlone</a:t>
            </a:r>
            <a:r>
              <a:rPr lang="zh-CN" altLang="en-US" sz="1200" dirty="0" smtClean="0">
                <a:latin typeface="+mn-ea"/>
              </a:rPr>
              <a:t>的容器，以简单的</a:t>
            </a:r>
            <a:r>
              <a:rPr lang="en-US" altLang="zh-CN" sz="1200" dirty="0" smtClean="0">
                <a:latin typeface="+mn-ea"/>
              </a:rPr>
              <a:t>Main</a:t>
            </a:r>
            <a:r>
              <a:rPr lang="zh-CN" altLang="en-US" sz="1200" dirty="0" smtClean="0">
                <a:latin typeface="+mn-ea"/>
              </a:rPr>
              <a:t>加载</a:t>
            </a:r>
            <a:r>
              <a:rPr lang="en-US" altLang="zh-CN" sz="1200" dirty="0" smtClean="0">
                <a:latin typeface="+mn-ea"/>
              </a:rPr>
              <a:t>Spring</a:t>
            </a:r>
            <a:r>
              <a:rPr lang="zh-CN" altLang="en-US" sz="1200" dirty="0" smtClean="0">
                <a:latin typeface="+mn-ea"/>
              </a:rPr>
              <a:t>启动，</a:t>
            </a:r>
            <a:endParaRPr lang="en-US" altLang="zh-CN" sz="1200" dirty="0" smtClean="0">
              <a:latin typeface="+mn-ea"/>
            </a:endParaRPr>
          </a:p>
          <a:p>
            <a:r>
              <a:rPr lang="en-US" altLang="zh-CN" sz="1200" dirty="0" smtClean="0">
                <a:latin typeface="+mn-ea"/>
              </a:rPr>
              <a:t>	</a:t>
            </a:r>
            <a:r>
              <a:rPr lang="zh-CN" altLang="en-US" sz="1200" dirty="0" smtClean="0">
                <a:latin typeface="+mn-ea"/>
              </a:rPr>
              <a:t>因为服务通常不需要</a:t>
            </a:r>
            <a:r>
              <a:rPr lang="en-US" altLang="zh-CN" sz="1200" dirty="0" smtClean="0">
                <a:latin typeface="+mn-ea"/>
              </a:rPr>
              <a:t>Tomcat/</a:t>
            </a:r>
            <a:r>
              <a:rPr lang="en-US" altLang="zh-CN" sz="1200" dirty="0" err="1" smtClean="0">
                <a:latin typeface="+mn-ea"/>
              </a:rPr>
              <a:t>JBoss</a:t>
            </a:r>
            <a:r>
              <a:rPr lang="zh-CN" altLang="en-US" sz="1200" dirty="0" smtClean="0">
                <a:latin typeface="+mn-ea"/>
              </a:rPr>
              <a:t>等</a:t>
            </a:r>
            <a:r>
              <a:rPr lang="en-US" altLang="zh-CN" sz="1200" dirty="0" smtClean="0">
                <a:latin typeface="+mn-ea"/>
              </a:rPr>
              <a:t>Web</a:t>
            </a:r>
            <a:r>
              <a:rPr lang="zh-CN" altLang="en-US" sz="1200" dirty="0" smtClean="0">
                <a:latin typeface="+mn-ea"/>
              </a:rPr>
              <a:t>容器的特性，没必要用</a:t>
            </a:r>
            <a:r>
              <a:rPr lang="en-US" altLang="zh-CN" sz="1200" dirty="0" smtClean="0">
                <a:latin typeface="+mn-ea"/>
              </a:rPr>
              <a:t>Web</a:t>
            </a:r>
            <a:r>
              <a:rPr lang="zh-CN" altLang="en-US" sz="1200" dirty="0" smtClean="0">
                <a:latin typeface="+mn-ea"/>
              </a:rPr>
              <a:t>容器去加载服务。</a:t>
            </a:r>
          </a:p>
          <a:p>
            <a:endParaRPr lang="en-US" altLang="zh-CN" sz="1200" dirty="0" smtClean="0">
              <a:latin typeface="+mn-ea"/>
            </a:endParaRPr>
          </a:p>
          <a:p>
            <a:r>
              <a:rPr lang="zh-CN" altLang="en-US" sz="1200" b="1" dirty="0" smtClean="0">
                <a:solidFill>
                  <a:schemeClr val="accent5">
                    <a:lumMod val="75000"/>
                  </a:schemeClr>
                </a:solidFill>
                <a:latin typeface="+mn-ea"/>
              </a:rPr>
              <a:t>整体上按照分层结构进行分包，与分层的不同点在于：</a:t>
            </a:r>
          </a:p>
          <a:p>
            <a:pPr lvl="1"/>
            <a:r>
              <a:rPr lang="en-US" altLang="zh-CN" sz="1200" dirty="0" smtClean="0">
                <a:latin typeface="+mn-ea"/>
              </a:rPr>
              <a:t>container</a:t>
            </a:r>
            <a:r>
              <a:rPr lang="zh-CN" altLang="en-US" sz="1200" dirty="0" smtClean="0">
                <a:latin typeface="+mn-ea"/>
              </a:rPr>
              <a:t>为服务容器，用于部署运行服务，没有在层中画出。</a:t>
            </a:r>
          </a:p>
          <a:p>
            <a:pPr lvl="1"/>
            <a:r>
              <a:rPr lang="en-US" altLang="zh-CN" sz="1200" dirty="0" smtClean="0">
                <a:latin typeface="+mn-ea"/>
              </a:rPr>
              <a:t>protocol</a:t>
            </a:r>
            <a:r>
              <a:rPr lang="zh-CN" altLang="en-US" sz="1200" dirty="0" smtClean="0">
                <a:latin typeface="+mn-ea"/>
              </a:rPr>
              <a:t>层和</a:t>
            </a:r>
            <a:r>
              <a:rPr lang="en-US" altLang="zh-CN" sz="1200" dirty="0" smtClean="0">
                <a:latin typeface="+mn-ea"/>
              </a:rPr>
              <a:t>proxy</a:t>
            </a:r>
            <a:r>
              <a:rPr lang="zh-CN" altLang="en-US" sz="1200" dirty="0" smtClean="0">
                <a:latin typeface="+mn-ea"/>
              </a:rPr>
              <a:t>层都放在</a:t>
            </a:r>
            <a:r>
              <a:rPr lang="en-US" altLang="zh-CN" sz="1200" dirty="0" err="1" smtClean="0">
                <a:latin typeface="+mn-ea"/>
              </a:rPr>
              <a:t>rpc</a:t>
            </a:r>
            <a:r>
              <a:rPr lang="zh-CN" altLang="en-US" sz="1200" dirty="0" smtClean="0">
                <a:latin typeface="+mn-ea"/>
              </a:rPr>
              <a:t>模块中，这两层是</a:t>
            </a:r>
            <a:r>
              <a:rPr lang="en-US" altLang="zh-CN" sz="1200" dirty="0" err="1" smtClean="0">
                <a:latin typeface="+mn-ea"/>
              </a:rPr>
              <a:t>rpc</a:t>
            </a:r>
            <a:r>
              <a:rPr lang="zh-CN" altLang="en-US" sz="1200" dirty="0" smtClean="0">
                <a:latin typeface="+mn-ea"/>
              </a:rPr>
              <a:t>的核心，在不需要集群时</a:t>
            </a:r>
            <a:r>
              <a:rPr lang="en-US" altLang="zh-CN" sz="1200" dirty="0" smtClean="0">
                <a:latin typeface="+mn-ea"/>
              </a:rPr>
              <a:t>(</a:t>
            </a:r>
            <a:r>
              <a:rPr lang="zh-CN" altLang="en-US" sz="1200" dirty="0" smtClean="0">
                <a:latin typeface="+mn-ea"/>
              </a:rPr>
              <a:t>只有一个提供者</a:t>
            </a:r>
            <a:r>
              <a:rPr lang="en-US" altLang="zh-CN" sz="1200" dirty="0" smtClean="0">
                <a:latin typeface="+mn-ea"/>
              </a:rPr>
              <a:t>)</a:t>
            </a:r>
            <a:r>
              <a:rPr lang="zh-CN" altLang="en-US" sz="1200" dirty="0" smtClean="0">
                <a:latin typeface="+mn-ea"/>
              </a:rPr>
              <a:t>，可以只使用这两层完成</a:t>
            </a:r>
            <a:r>
              <a:rPr lang="en-US" altLang="zh-CN" sz="1200" dirty="0" err="1" smtClean="0">
                <a:latin typeface="+mn-ea"/>
              </a:rPr>
              <a:t>rpc</a:t>
            </a:r>
            <a:r>
              <a:rPr lang="zh-CN" altLang="en-US" sz="1200" dirty="0" smtClean="0">
                <a:latin typeface="+mn-ea"/>
              </a:rPr>
              <a:t>调用。</a:t>
            </a:r>
          </a:p>
          <a:p>
            <a:pPr lvl="1"/>
            <a:r>
              <a:rPr lang="en-US" altLang="zh-CN" sz="1200" dirty="0" smtClean="0">
                <a:latin typeface="+mn-ea"/>
              </a:rPr>
              <a:t>transport</a:t>
            </a:r>
            <a:r>
              <a:rPr lang="zh-CN" altLang="en-US" sz="1200" dirty="0" smtClean="0">
                <a:latin typeface="+mn-ea"/>
              </a:rPr>
              <a:t>层和</a:t>
            </a:r>
            <a:r>
              <a:rPr lang="en-US" altLang="zh-CN" sz="1200" dirty="0" smtClean="0">
                <a:latin typeface="+mn-ea"/>
              </a:rPr>
              <a:t>exchange</a:t>
            </a:r>
            <a:r>
              <a:rPr lang="zh-CN" altLang="en-US" sz="1200" dirty="0" smtClean="0">
                <a:latin typeface="+mn-ea"/>
              </a:rPr>
              <a:t>层都放在</a:t>
            </a:r>
            <a:r>
              <a:rPr lang="en-US" altLang="zh-CN" sz="1200" dirty="0" err="1" smtClean="0">
                <a:latin typeface="+mn-ea"/>
              </a:rPr>
              <a:t>remoting</a:t>
            </a:r>
            <a:r>
              <a:rPr lang="zh-CN" altLang="en-US" sz="1200" dirty="0" smtClean="0">
                <a:latin typeface="+mn-ea"/>
              </a:rPr>
              <a:t>模块中，为</a:t>
            </a:r>
            <a:r>
              <a:rPr lang="en-US" altLang="zh-CN" sz="1200" dirty="0" err="1" smtClean="0">
                <a:latin typeface="+mn-ea"/>
              </a:rPr>
              <a:t>rpc</a:t>
            </a:r>
            <a:r>
              <a:rPr lang="zh-CN" altLang="en-US" sz="1200" dirty="0" smtClean="0">
                <a:latin typeface="+mn-ea"/>
              </a:rPr>
              <a:t>调用的通讯基础。</a:t>
            </a:r>
          </a:p>
          <a:p>
            <a:pPr lvl="1"/>
            <a:r>
              <a:rPr lang="en-US" altLang="zh-CN" sz="1200" dirty="0" smtClean="0">
                <a:latin typeface="+mn-ea"/>
              </a:rPr>
              <a:t>serialize</a:t>
            </a:r>
            <a:r>
              <a:rPr lang="zh-CN" altLang="en-US" sz="1200" dirty="0" smtClean="0">
                <a:latin typeface="+mn-ea"/>
              </a:rPr>
              <a:t>层放在</a:t>
            </a:r>
            <a:r>
              <a:rPr lang="en-US" altLang="zh-CN" sz="1200" dirty="0" smtClean="0">
                <a:latin typeface="+mn-ea"/>
              </a:rPr>
              <a:t>common</a:t>
            </a:r>
            <a:r>
              <a:rPr lang="zh-CN" altLang="en-US" sz="1200" dirty="0" smtClean="0">
                <a:latin typeface="+mn-ea"/>
              </a:rPr>
              <a:t>模块中，以便更大程度复用。</a:t>
            </a:r>
          </a:p>
          <a:p>
            <a:endParaRPr lang="zh-CN" alt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0"/>
            <a:ext cx="8305800" cy="704104"/>
          </a:xfrm>
        </p:spPr>
        <p:txBody>
          <a:bodyPr>
            <a:normAutofit fontScale="90000"/>
          </a:bodyPr>
          <a:lstStyle/>
          <a:p>
            <a:r>
              <a:rPr lang="zh-CN" altLang="en-US" dirty="0" smtClean="0"/>
              <a:t>依赖包</a:t>
            </a:r>
            <a:endParaRPr lang="zh-CN" altLang="en-US" dirty="0"/>
          </a:p>
        </p:txBody>
      </p:sp>
      <p:sp>
        <p:nvSpPr>
          <p:cNvPr id="3" name="TextBox 2"/>
          <p:cNvSpPr txBox="1"/>
          <p:nvPr/>
        </p:nvSpPr>
        <p:spPr>
          <a:xfrm>
            <a:off x="285720" y="1000108"/>
            <a:ext cx="6340197" cy="6001643"/>
          </a:xfrm>
          <a:prstGeom prst="rect">
            <a:avLst/>
          </a:prstGeom>
          <a:noFill/>
        </p:spPr>
        <p:txBody>
          <a:bodyPr wrap="none" rtlCol="0">
            <a:spAutoFit/>
          </a:bodyPr>
          <a:lstStyle/>
          <a:p>
            <a:r>
              <a:rPr lang="zh-CN" altLang="en-US" sz="1600" dirty="0" smtClean="0"/>
              <a:t>以下依赖，在主动配置使用相应实现策略时用到，需自行加入依赖。</a:t>
            </a:r>
          </a:p>
          <a:p>
            <a:pPr lvl="1"/>
            <a:r>
              <a:rPr lang="en-US" sz="1600" dirty="0" smtClean="0">
                <a:latin typeface="Times New Roman" pitchFamily="18" charset="0"/>
                <a:cs typeface="Times New Roman" pitchFamily="18" charset="0"/>
              </a:rPr>
              <a:t>mina: 1.1.7</a:t>
            </a:r>
          </a:p>
          <a:p>
            <a:pPr lvl="1"/>
            <a:r>
              <a:rPr lang="en-US" sz="1600" dirty="0" smtClean="0">
                <a:latin typeface="Times New Roman" pitchFamily="18" charset="0"/>
                <a:cs typeface="Times New Roman" pitchFamily="18" charset="0"/>
              </a:rPr>
              <a:t>grizzly: 2.1.4</a:t>
            </a:r>
          </a:p>
          <a:p>
            <a:pPr lvl="1"/>
            <a:r>
              <a:rPr lang="en-US" sz="1600" dirty="0" err="1" smtClean="0">
                <a:latin typeface="Times New Roman" pitchFamily="18" charset="0"/>
                <a:cs typeface="Times New Roman" pitchFamily="18" charset="0"/>
              </a:rPr>
              <a:t>httpclient</a:t>
            </a:r>
            <a:r>
              <a:rPr lang="en-US" sz="1600" dirty="0" smtClean="0">
                <a:latin typeface="Times New Roman" pitchFamily="18" charset="0"/>
                <a:cs typeface="Times New Roman" pitchFamily="18" charset="0"/>
              </a:rPr>
              <a:t>: 4.1.2</a:t>
            </a:r>
          </a:p>
          <a:p>
            <a:pPr lvl="1"/>
            <a:r>
              <a:rPr lang="en-US" sz="1600" dirty="0" err="1" smtClean="0">
                <a:latin typeface="Times New Roman" pitchFamily="18" charset="0"/>
                <a:cs typeface="Times New Roman" pitchFamily="18" charset="0"/>
              </a:rPr>
              <a:t>hessian_lite</a:t>
            </a:r>
            <a:r>
              <a:rPr lang="en-US" sz="1600" dirty="0" smtClean="0">
                <a:latin typeface="Times New Roman" pitchFamily="18" charset="0"/>
                <a:cs typeface="Times New Roman" pitchFamily="18" charset="0"/>
              </a:rPr>
              <a:t>: 3.2.1-fixed</a:t>
            </a:r>
          </a:p>
          <a:p>
            <a:pPr lvl="1"/>
            <a:r>
              <a:rPr lang="en-US" sz="1600" dirty="0" err="1" smtClean="0">
                <a:latin typeface="Times New Roman" pitchFamily="18" charset="0"/>
                <a:cs typeface="Times New Roman" pitchFamily="18" charset="0"/>
              </a:rPr>
              <a:t>xstream</a:t>
            </a:r>
            <a:r>
              <a:rPr lang="en-US" sz="1600" dirty="0" smtClean="0">
                <a:latin typeface="Times New Roman" pitchFamily="18" charset="0"/>
                <a:cs typeface="Times New Roman" pitchFamily="18" charset="0"/>
              </a:rPr>
              <a:t>: 1.4.1</a:t>
            </a:r>
          </a:p>
          <a:p>
            <a:pPr lvl="1"/>
            <a:r>
              <a:rPr lang="en-US" sz="1600" dirty="0" err="1" smtClean="0">
                <a:latin typeface="Times New Roman" pitchFamily="18" charset="0"/>
                <a:cs typeface="Times New Roman" pitchFamily="18" charset="0"/>
              </a:rPr>
              <a:t>fastjson</a:t>
            </a:r>
            <a:r>
              <a:rPr lang="en-US" sz="1600" dirty="0" smtClean="0">
                <a:latin typeface="Times New Roman" pitchFamily="18" charset="0"/>
                <a:cs typeface="Times New Roman" pitchFamily="18" charset="0"/>
              </a:rPr>
              <a:t>: 1.1.8</a:t>
            </a:r>
          </a:p>
          <a:p>
            <a:pPr lvl="1"/>
            <a:r>
              <a:rPr lang="en-US" sz="1600" dirty="0" smtClean="0">
                <a:latin typeface="Times New Roman" pitchFamily="18" charset="0"/>
                <a:cs typeface="Times New Roman" pitchFamily="18" charset="0"/>
              </a:rPr>
              <a:t>zookeeper: 3.3.3</a:t>
            </a:r>
          </a:p>
          <a:p>
            <a:pPr lvl="1"/>
            <a:r>
              <a:rPr lang="en-US" sz="1600" dirty="0" err="1" smtClean="0">
                <a:latin typeface="Times New Roman" pitchFamily="18" charset="0"/>
                <a:cs typeface="Times New Roman" pitchFamily="18" charset="0"/>
              </a:rPr>
              <a:t>jedis</a:t>
            </a:r>
            <a:r>
              <a:rPr lang="en-US" sz="1600" dirty="0" smtClean="0">
                <a:latin typeface="Times New Roman" pitchFamily="18" charset="0"/>
                <a:cs typeface="Times New Roman" pitchFamily="18" charset="0"/>
              </a:rPr>
              <a:t>: 2.0.0</a:t>
            </a:r>
          </a:p>
          <a:p>
            <a:pPr lvl="1"/>
            <a:r>
              <a:rPr lang="en-US" sz="1600" dirty="0" err="1" smtClean="0">
                <a:latin typeface="Times New Roman" pitchFamily="18" charset="0"/>
                <a:cs typeface="Times New Roman" pitchFamily="18" charset="0"/>
              </a:rPr>
              <a:t>xmemcached</a:t>
            </a:r>
            <a:r>
              <a:rPr lang="en-US" sz="1600" dirty="0" smtClean="0">
                <a:latin typeface="Times New Roman" pitchFamily="18" charset="0"/>
                <a:cs typeface="Times New Roman" pitchFamily="18" charset="0"/>
              </a:rPr>
              <a:t>: 1.3.6</a:t>
            </a:r>
          </a:p>
          <a:p>
            <a:pPr lvl="1"/>
            <a:r>
              <a:rPr lang="en-US" sz="1600" dirty="0" err="1" smtClean="0">
                <a:latin typeface="Times New Roman" pitchFamily="18" charset="0"/>
                <a:cs typeface="Times New Roman" pitchFamily="18" charset="0"/>
              </a:rPr>
              <a:t>jfreechart</a:t>
            </a:r>
            <a:r>
              <a:rPr lang="en-US" sz="1600" dirty="0" smtClean="0">
                <a:latin typeface="Times New Roman" pitchFamily="18" charset="0"/>
                <a:cs typeface="Times New Roman" pitchFamily="18" charset="0"/>
              </a:rPr>
              <a:t>: 1.0.13</a:t>
            </a:r>
          </a:p>
          <a:p>
            <a:pPr lvl="1"/>
            <a:r>
              <a:rPr lang="en-US" sz="1600" dirty="0" smtClean="0">
                <a:latin typeface="Times New Roman" pitchFamily="18" charset="0"/>
                <a:cs typeface="Times New Roman" pitchFamily="18" charset="0"/>
              </a:rPr>
              <a:t>hessian: 4.0.7</a:t>
            </a:r>
          </a:p>
          <a:p>
            <a:pPr lvl="1"/>
            <a:r>
              <a:rPr lang="en-US" sz="1600" dirty="0" smtClean="0">
                <a:latin typeface="Times New Roman" pitchFamily="18" charset="0"/>
                <a:cs typeface="Times New Roman" pitchFamily="18" charset="0"/>
              </a:rPr>
              <a:t>jetty: 6.1.26</a:t>
            </a:r>
          </a:p>
          <a:p>
            <a:pPr lvl="1"/>
            <a:r>
              <a:rPr lang="en-US" sz="1600" dirty="0" smtClean="0">
                <a:latin typeface="Times New Roman" pitchFamily="18" charset="0"/>
                <a:cs typeface="Times New Roman" pitchFamily="18" charset="0"/>
              </a:rPr>
              <a:t>hibernate-</a:t>
            </a:r>
            <a:r>
              <a:rPr lang="en-US" sz="1600" dirty="0" err="1" smtClean="0">
                <a:latin typeface="Times New Roman" pitchFamily="18" charset="0"/>
                <a:cs typeface="Times New Roman" pitchFamily="18" charset="0"/>
              </a:rPr>
              <a:t>validator</a:t>
            </a:r>
            <a:r>
              <a:rPr lang="en-US" sz="1600" dirty="0" smtClean="0">
                <a:latin typeface="Times New Roman" pitchFamily="18" charset="0"/>
                <a:cs typeface="Times New Roman" pitchFamily="18" charset="0"/>
              </a:rPr>
              <a:t>: 4.2.0.Final</a:t>
            </a:r>
          </a:p>
          <a:p>
            <a:pPr lvl="1"/>
            <a:r>
              <a:rPr lang="en-US" sz="1600" dirty="0" err="1" smtClean="0">
                <a:latin typeface="Times New Roman" pitchFamily="18" charset="0"/>
                <a:cs typeface="Times New Roman" pitchFamily="18" charset="0"/>
              </a:rPr>
              <a:t>zkclient</a:t>
            </a:r>
            <a:r>
              <a:rPr lang="en-US" sz="1600" dirty="0" smtClean="0">
                <a:latin typeface="Times New Roman" pitchFamily="18" charset="0"/>
                <a:cs typeface="Times New Roman" pitchFamily="18" charset="0"/>
              </a:rPr>
              <a:t>: 0.1</a:t>
            </a:r>
          </a:p>
          <a:p>
            <a:pPr lvl="1"/>
            <a:r>
              <a:rPr lang="en-US" sz="1600" dirty="0" smtClean="0">
                <a:latin typeface="Times New Roman" pitchFamily="18" charset="0"/>
                <a:cs typeface="Times New Roman" pitchFamily="18" charset="0"/>
              </a:rPr>
              <a:t>curator: 1.1.10</a:t>
            </a:r>
          </a:p>
          <a:p>
            <a:pPr lvl="1"/>
            <a:r>
              <a:rPr lang="en-US" sz="1600" dirty="0" err="1" smtClean="0">
                <a:latin typeface="Times New Roman" pitchFamily="18" charset="0"/>
                <a:cs typeface="Times New Roman" pitchFamily="18" charset="0"/>
              </a:rPr>
              <a:t>cxf</a:t>
            </a:r>
            <a:r>
              <a:rPr lang="en-US" sz="1600" dirty="0" smtClean="0">
                <a:latin typeface="Times New Roman" pitchFamily="18" charset="0"/>
                <a:cs typeface="Times New Roman" pitchFamily="18" charset="0"/>
              </a:rPr>
              <a:t>: 2.6.1</a:t>
            </a:r>
          </a:p>
          <a:p>
            <a:pPr lvl="1"/>
            <a:r>
              <a:rPr lang="en-US" sz="1600" dirty="0" smtClean="0">
                <a:latin typeface="Times New Roman" pitchFamily="18" charset="0"/>
                <a:cs typeface="Times New Roman" pitchFamily="18" charset="0"/>
              </a:rPr>
              <a:t>thrift: 0.8.0</a:t>
            </a:r>
          </a:p>
          <a:p>
            <a:r>
              <a:rPr lang="en-US" sz="1600" b="1" dirty="0" smtClean="0"/>
              <a:t>JEE:</a:t>
            </a:r>
          </a:p>
          <a:p>
            <a:pPr lvl="1"/>
            <a:r>
              <a:rPr lang="en-US" sz="1600" dirty="0" err="1" smtClean="0">
                <a:latin typeface="Times New Roman" pitchFamily="18" charset="0"/>
                <a:cs typeface="Times New Roman" pitchFamily="18" charset="0"/>
              </a:rPr>
              <a:t>servlet</a:t>
            </a:r>
            <a:r>
              <a:rPr lang="en-US" sz="1600" dirty="0" smtClean="0">
                <a:latin typeface="Times New Roman" pitchFamily="18" charset="0"/>
                <a:cs typeface="Times New Roman" pitchFamily="18" charset="0"/>
              </a:rPr>
              <a:t>: 2.5</a:t>
            </a:r>
          </a:p>
          <a:p>
            <a:pPr lvl="1"/>
            <a:r>
              <a:rPr lang="en-US" sz="1600" dirty="0" err="1" smtClean="0">
                <a:latin typeface="Times New Roman" pitchFamily="18" charset="0"/>
                <a:cs typeface="Times New Roman" pitchFamily="18" charset="0"/>
              </a:rPr>
              <a:t>bsf</a:t>
            </a:r>
            <a:r>
              <a:rPr lang="en-US" sz="1600" dirty="0" smtClean="0">
                <a:latin typeface="Times New Roman" pitchFamily="18" charset="0"/>
                <a:cs typeface="Times New Roman" pitchFamily="18" charset="0"/>
              </a:rPr>
              <a:t>: 3.1</a:t>
            </a:r>
          </a:p>
          <a:p>
            <a:pPr lvl="1"/>
            <a:r>
              <a:rPr lang="en-US" sz="1600" dirty="0" smtClean="0">
                <a:latin typeface="Times New Roman" pitchFamily="18" charset="0"/>
                <a:cs typeface="Times New Roman" pitchFamily="18" charset="0"/>
              </a:rPr>
              <a:t>validation-</a:t>
            </a:r>
            <a:r>
              <a:rPr lang="en-US" sz="1600" dirty="0" err="1" smtClean="0">
                <a:latin typeface="Times New Roman" pitchFamily="18" charset="0"/>
                <a:cs typeface="Times New Roman" pitchFamily="18" charset="0"/>
              </a:rPr>
              <a:t>api</a:t>
            </a:r>
            <a:r>
              <a:rPr lang="en-US" sz="1600" dirty="0" smtClean="0">
                <a:latin typeface="Times New Roman" pitchFamily="18" charset="0"/>
                <a:cs typeface="Times New Roman" pitchFamily="18" charset="0"/>
              </a:rPr>
              <a:t>: 1.0.0.GA</a:t>
            </a:r>
          </a:p>
          <a:p>
            <a:pPr lvl="1"/>
            <a:r>
              <a:rPr lang="en-US" sz="1600" dirty="0" err="1" smtClean="0">
                <a:latin typeface="Times New Roman" pitchFamily="18" charset="0"/>
                <a:cs typeface="Times New Roman" pitchFamily="18" charset="0"/>
              </a:rPr>
              <a:t>jcache</a:t>
            </a:r>
            <a:r>
              <a:rPr lang="en-US" sz="1600" dirty="0" smtClean="0">
                <a:latin typeface="Times New Roman" pitchFamily="18" charset="0"/>
                <a:cs typeface="Times New Roman" pitchFamily="18" charset="0"/>
              </a:rPr>
              <a:t>: 0.4</a:t>
            </a:r>
          </a:p>
          <a:p>
            <a:endParaRPr lang="zh-CN" altLang="en-US" sz="16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0818" y="27856"/>
            <a:ext cx="4193992" cy="664840"/>
          </a:xfrm>
        </p:spPr>
        <p:txBody>
          <a:bodyPr>
            <a:normAutofit fontScale="90000"/>
          </a:bodyPr>
          <a:lstStyle/>
          <a:p>
            <a:pPr algn="ctr"/>
            <a:r>
              <a:rPr lang="zh-CN" altLang="en-US" dirty="0" smtClean="0"/>
              <a:t>学习内容</a:t>
            </a:r>
            <a:endParaRPr lang="zh-CN" altLang="en-US" dirty="0"/>
          </a:p>
        </p:txBody>
      </p:sp>
      <p:sp>
        <p:nvSpPr>
          <p:cNvPr id="3" name="TextBox 2"/>
          <p:cNvSpPr txBox="1"/>
          <p:nvPr/>
        </p:nvSpPr>
        <p:spPr>
          <a:xfrm>
            <a:off x="1669356" y="692696"/>
            <a:ext cx="5090908" cy="5262979"/>
          </a:xfrm>
          <a:prstGeom prst="rect">
            <a:avLst/>
          </a:prstGeom>
          <a:noFill/>
        </p:spPr>
        <p:txBody>
          <a:bodyPr wrap="square" rtlCol="0">
            <a:spAutoFit/>
          </a:bodyPr>
          <a:lstStyle/>
          <a:p>
            <a:pPr marL="514350" indent="-514350">
              <a:lnSpc>
                <a:spcPct val="150000"/>
              </a:lnSpc>
            </a:pPr>
            <a:endParaRPr lang="en-US" altLang="zh-CN" sz="2800" dirty="0" smtClean="0">
              <a:latin typeface="微软雅黑" pitchFamily="34" charset="-122"/>
              <a:ea typeface="微软雅黑" pitchFamily="34" charset="-122"/>
            </a:endParaRPr>
          </a:p>
          <a:p>
            <a:pPr marL="514350" indent="-514350">
              <a:lnSpc>
                <a:spcPct val="150000"/>
              </a:lnSpc>
              <a:buFont typeface="Wingdings" pitchFamily="2" charset="2"/>
              <a:buChar char="Ø"/>
            </a:pPr>
            <a:r>
              <a:rPr lang="zh-CN" altLang="en-US" sz="2800" b="1" dirty="0" smtClean="0">
                <a:solidFill>
                  <a:schemeClr val="accent6">
                    <a:lumMod val="75000"/>
                  </a:schemeClr>
                </a:solidFill>
                <a:latin typeface="+mn-ea"/>
              </a:rPr>
              <a:t>背景</a:t>
            </a:r>
            <a:endParaRPr lang="en-US" altLang="zh-CN" sz="2800" b="1" dirty="0" smtClean="0">
              <a:solidFill>
                <a:schemeClr val="accent6">
                  <a:lumMod val="75000"/>
                </a:schemeClr>
              </a:solidFill>
              <a:latin typeface="+mn-ea"/>
            </a:endParaRPr>
          </a:p>
          <a:p>
            <a:pPr marL="514350" indent="-514350">
              <a:lnSpc>
                <a:spcPct val="150000"/>
              </a:lnSpc>
              <a:buFont typeface="Wingdings" pitchFamily="2" charset="2"/>
              <a:buChar char="Ø"/>
            </a:pPr>
            <a:r>
              <a:rPr lang="en-US" altLang="zh-CN" sz="2800" b="1" dirty="0" smtClean="0">
                <a:solidFill>
                  <a:schemeClr val="accent6">
                    <a:lumMod val="75000"/>
                  </a:schemeClr>
                </a:solidFill>
                <a:latin typeface="+mn-ea"/>
              </a:rPr>
              <a:t>Dubbo</a:t>
            </a:r>
            <a:r>
              <a:rPr lang="zh-CN" altLang="en-US" sz="2800" b="1" dirty="0">
                <a:solidFill>
                  <a:schemeClr val="accent6">
                    <a:lumMod val="75000"/>
                  </a:schemeClr>
                </a:solidFill>
                <a:latin typeface="+mn-ea"/>
              </a:rPr>
              <a:t>是</a:t>
            </a:r>
            <a:r>
              <a:rPr lang="zh-CN" altLang="en-US" sz="2800" b="1" dirty="0" smtClean="0">
                <a:solidFill>
                  <a:schemeClr val="accent6">
                    <a:lumMod val="75000"/>
                  </a:schemeClr>
                </a:solidFill>
                <a:latin typeface="+mn-ea"/>
              </a:rPr>
              <a:t>什么？</a:t>
            </a:r>
            <a:endParaRPr lang="en-US" altLang="zh-CN" sz="2800" b="1" dirty="0" smtClean="0">
              <a:solidFill>
                <a:schemeClr val="accent6">
                  <a:lumMod val="75000"/>
                </a:schemeClr>
              </a:solidFill>
              <a:latin typeface="+mn-ea"/>
            </a:endParaRPr>
          </a:p>
          <a:p>
            <a:pPr marL="514350" indent="-514350">
              <a:lnSpc>
                <a:spcPct val="150000"/>
              </a:lnSpc>
              <a:buFont typeface="Wingdings" pitchFamily="2" charset="2"/>
              <a:buChar char="Ø"/>
            </a:pPr>
            <a:r>
              <a:rPr lang="en-US" altLang="zh-CN" sz="2800" b="1" dirty="0">
                <a:solidFill>
                  <a:schemeClr val="accent6">
                    <a:lumMod val="75000"/>
                  </a:schemeClr>
                </a:solidFill>
                <a:latin typeface="+mn-ea"/>
              </a:rPr>
              <a:t>Dubbo</a:t>
            </a:r>
            <a:r>
              <a:rPr lang="zh-CN" altLang="en-US" sz="2800" b="1" dirty="0">
                <a:solidFill>
                  <a:schemeClr val="accent6">
                    <a:lumMod val="75000"/>
                  </a:schemeClr>
                </a:solidFill>
                <a:latin typeface="+mn-ea"/>
              </a:rPr>
              <a:t>能做什么</a:t>
            </a:r>
            <a:r>
              <a:rPr lang="zh-CN" altLang="en-US" sz="2800" b="1" dirty="0" smtClean="0">
                <a:solidFill>
                  <a:schemeClr val="accent6">
                    <a:lumMod val="75000"/>
                  </a:schemeClr>
                </a:solidFill>
                <a:latin typeface="+mn-ea"/>
              </a:rPr>
              <a:t>？</a:t>
            </a:r>
            <a:endParaRPr lang="en-US" altLang="zh-CN" sz="2800" b="1" dirty="0" smtClean="0">
              <a:solidFill>
                <a:schemeClr val="accent6">
                  <a:lumMod val="75000"/>
                </a:schemeClr>
              </a:solidFill>
              <a:latin typeface="+mn-ea"/>
            </a:endParaRPr>
          </a:p>
          <a:p>
            <a:pPr marL="514350" indent="-514350">
              <a:lnSpc>
                <a:spcPct val="150000"/>
              </a:lnSpc>
              <a:buFont typeface="Wingdings" pitchFamily="2" charset="2"/>
              <a:buChar char="Ø"/>
            </a:pPr>
            <a:r>
              <a:rPr lang="en-US" altLang="zh-CN" sz="2800" b="1" dirty="0" smtClean="0">
                <a:solidFill>
                  <a:schemeClr val="accent6">
                    <a:lumMod val="75000"/>
                  </a:schemeClr>
                </a:solidFill>
                <a:latin typeface="+mn-ea"/>
              </a:rPr>
              <a:t>Dubbo</a:t>
            </a:r>
            <a:r>
              <a:rPr lang="zh-CN" altLang="en-US" sz="2800" b="1" dirty="0" smtClean="0">
                <a:solidFill>
                  <a:schemeClr val="accent6">
                    <a:lumMod val="75000"/>
                  </a:schemeClr>
                </a:solidFill>
                <a:latin typeface="+mn-ea"/>
              </a:rPr>
              <a:t>的原理</a:t>
            </a:r>
            <a:endParaRPr lang="en-US" altLang="zh-CN" sz="2800" b="1" dirty="0" smtClean="0">
              <a:solidFill>
                <a:schemeClr val="accent6">
                  <a:lumMod val="75000"/>
                </a:schemeClr>
              </a:solidFill>
              <a:latin typeface="+mn-ea"/>
            </a:endParaRPr>
          </a:p>
          <a:p>
            <a:pPr marL="514350" indent="-514350">
              <a:lnSpc>
                <a:spcPct val="150000"/>
              </a:lnSpc>
              <a:buFont typeface="Wingdings" pitchFamily="2" charset="2"/>
              <a:buChar char="Ø"/>
            </a:pPr>
            <a:r>
              <a:rPr lang="en-US" altLang="zh-CN" sz="2800" b="1" dirty="0" smtClean="0">
                <a:solidFill>
                  <a:schemeClr val="accent6">
                    <a:lumMod val="75000"/>
                  </a:schemeClr>
                </a:solidFill>
                <a:latin typeface="+mn-ea"/>
              </a:rPr>
              <a:t>Dubbo</a:t>
            </a:r>
            <a:r>
              <a:rPr lang="zh-CN" altLang="en-US" sz="2800" b="1" dirty="0" smtClean="0">
                <a:solidFill>
                  <a:schemeClr val="accent6">
                    <a:lumMod val="75000"/>
                  </a:schemeClr>
                </a:solidFill>
                <a:latin typeface="+mn-ea"/>
              </a:rPr>
              <a:t>开发</a:t>
            </a:r>
            <a:endParaRPr lang="en-US" altLang="zh-CN" sz="2800" b="1" dirty="0" smtClean="0">
              <a:solidFill>
                <a:schemeClr val="accent6">
                  <a:lumMod val="75000"/>
                </a:schemeClr>
              </a:solidFill>
              <a:latin typeface="+mn-ea"/>
            </a:endParaRPr>
          </a:p>
          <a:p>
            <a:pPr marL="514350" indent="-514350">
              <a:lnSpc>
                <a:spcPct val="150000"/>
              </a:lnSpc>
              <a:buFont typeface="Wingdings" pitchFamily="2" charset="2"/>
              <a:buChar char="Ø"/>
            </a:pPr>
            <a:r>
              <a:rPr lang="en-US" altLang="zh-CN" sz="2800" b="1" dirty="0" smtClean="0">
                <a:solidFill>
                  <a:schemeClr val="accent6">
                    <a:lumMod val="75000"/>
                  </a:schemeClr>
                </a:solidFill>
                <a:latin typeface="+mn-ea"/>
              </a:rPr>
              <a:t>Demo</a:t>
            </a:r>
            <a:r>
              <a:rPr lang="zh-CN" altLang="en-US" sz="2800" b="1" dirty="0" smtClean="0">
                <a:solidFill>
                  <a:schemeClr val="accent6">
                    <a:lumMod val="75000"/>
                  </a:schemeClr>
                </a:solidFill>
                <a:latin typeface="+mn-ea"/>
              </a:rPr>
              <a:t>演示</a:t>
            </a:r>
            <a:endParaRPr lang="en-US" altLang="zh-CN" sz="2800" b="1" dirty="0" smtClean="0">
              <a:solidFill>
                <a:schemeClr val="accent6">
                  <a:lumMod val="75000"/>
                </a:schemeClr>
              </a:solidFill>
              <a:latin typeface="+mn-ea"/>
            </a:endParaRPr>
          </a:p>
          <a:p>
            <a:pPr marL="514350" indent="-514350">
              <a:lnSpc>
                <a:spcPct val="150000"/>
              </a:lnSpc>
              <a:buFont typeface="Wingdings" pitchFamily="2" charset="2"/>
              <a:buChar char="Ø"/>
            </a:pPr>
            <a:r>
              <a:rPr lang="zh-CN" altLang="en-US" sz="2800" b="1" dirty="0" smtClean="0">
                <a:solidFill>
                  <a:schemeClr val="accent6">
                    <a:lumMod val="75000"/>
                  </a:schemeClr>
                </a:solidFill>
                <a:latin typeface="+mn-ea"/>
              </a:rPr>
              <a:t>安装部署</a:t>
            </a:r>
            <a:endParaRPr lang="zh-CN" altLang="en-US" sz="2800" b="1" dirty="0">
              <a:solidFill>
                <a:schemeClr val="accent6">
                  <a:lumMod val="75000"/>
                </a:schemeClr>
              </a:solidFill>
              <a:latin typeface="+mn-ea"/>
            </a:endParaRPr>
          </a:p>
        </p:txBody>
      </p:sp>
    </p:spTree>
    <p:extLst>
      <p:ext uri="{BB962C8B-B14F-4D97-AF65-F5344CB8AC3E}">
        <p14:creationId xmlns="" xmlns:p14="http://schemas.microsoft.com/office/powerpoint/2010/main" val="371584491"/>
      </p:ext>
    </p:extLst>
  </p:cSld>
  <p:clrMapOvr>
    <a:masterClrMapping/>
  </p:clrMapOvr>
  <mc:AlternateContent xmlns:mc="http://schemas.openxmlformats.org/markup-compatibility/2006">
    <mc:Choice xmlns=""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85720" y="27856"/>
            <a:ext cx="8858280" cy="664840"/>
          </a:xfrm>
        </p:spPr>
        <p:txBody>
          <a:bodyPr>
            <a:normAutofit fontScale="90000"/>
          </a:bodyPr>
          <a:lstStyle/>
          <a:p>
            <a:pPr marL="514350" indent="-514350"/>
            <a:r>
              <a:rPr lang="en-US" altLang="zh-CN" dirty="0" smtClean="0"/>
              <a:t>Dubbo-Spring</a:t>
            </a:r>
            <a:r>
              <a:rPr lang="zh-CN" altLang="en-US" dirty="0" smtClean="0"/>
              <a:t>配置</a:t>
            </a:r>
            <a:endParaRPr lang="en-US" altLang="zh-CN" dirty="0" smtClean="0"/>
          </a:p>
        </p:txBody>
      </p:sp>
      <p:sp>
        <p:nvSpPr>
          <p:cNvPr id="3" name="TextBox 2"/>
          <p:cNvSpPr txBox="1"/>
          <p:nvPr/>
        </p:nvSpPr>
        <p:spPr>
          <a:xfrm>
            <a:off x="683568" y="692696"/>
            <a:ext cx="7920880" cy="2585323"/>
          </a:xfrm>
          <a:prstGeom prst="rect">
            <a:avLst/>
          </a:prstGeom>
          <a:noFill/>
        </p:spPr>
        <p:txBody>
          <a:bodyPr wrap="square" rtlCol="0">
            <a:spAutoFit/>
          </a:bodyPr>
          <a:lstStyle/>
          <a:p>
            <a:pPr fontAlgn="base"/>
            <a:r>
              <a:rPr lang="en-US" sz="1200" dirty="0" smtClean="0">
                <a:solidFill>
                  <a:schemeClr val="accent4">
                    <a:lumMod val="50000"/>
                  </a:schemeClr>
                </a:solidFill>
                <a:latin typeface="Times New Roman" pitchFamily="18" charset="0"/>
                <a:cs typeface="Times New Roman" pitchFamily="18" charset="0"/>
              </a:rPr>
              <a:t>   &lt;</a:t>
            </a:r>
            <a:r>
              <a:rPr lang="en-US" sz="1200" dirty="0" err="1" smtClean="0">
                <a:solidFill>
                  <a:schemeClr val="accent4">
                    <a:lumMod val="50000"/>
                  </a:schemeClr>
                </a:solidFill>
                <a:latin typeface="Times New Roman" pitchFamily="18" charset="0"/>
                <a:cs typeface="Times New Roman" pitchFamily="18" charset="0"/>
              </a:rPr>
              <a:t>dubbo:application</a:t>
            </a:r>
            <a:r>
              <a:rPr lang="en-US" sz="1200" dirty="0" smtClean="0">
                <a:solidFill>
                  <a:schemeClr val="accent4">
                    <a:lumMod val="50000"/>
                  </a:schemeClr>
                </a:solidFill>
                <a:latin typeface="Times New Roman" pitchFamily="18" charset="0"/>
                <a:cs typeface="Times New Roman" pitchFamily="18" charset="0"/>
              </a:rPr>
              <a:t>  name="hello-world-app"  /&gt;</a:t>
            </a:r>
          </a:p>
          <a:p>
            <a:pPr fontAlgn="base"/>
            <a:r>
              <a:rPr lang="en-US" sz="1200" dirty="0" smtClean="0">
                <a:solidFill>
                  <a:schemeClr val="accent4">
                    <a:lumMod val="50000"/>
                  </a:schemeClr>
                </a:solidFill>
                <a:latin typeface="Times New Roman" pitchFamily="18" charset="0"/>
                <a:cs typeface="Times New Roman" pitchFamily="18" charset="0"/>
              </a:rPr>
              <a:t> </a:t>
            </a:r>
          </a:p>
          <a:p>
            <a:pPr fontAlgn="base"/>
            <a:r>
              <a:rPr lang="en-US" sz="1200" dirty="0" smtClean="0">
                <a:solidFill>
                  <a:schemeClr val="accent4">
                    <a:lumMod val="50000"/>
                  </a:schemeClr>
                </a:solidFill>
                <a:latin typeface="Times New Roman" pitchFamily="18" charset="0"/>
                <a:cs typeface="Times New Roman" pitchFamily="18" charset="0"/>
              </a:rPr>
              <a:t>    &lt;</a:t>
            </a:r>
            <a:r>
              <a:rPr lang="en-US" sz="1200" dirty="0" err="1" smtClean="0">
                <a:solidFill>
                  <a:schemeClr val="accent4">
                    <a:lumMod val="50000"/>
                  </a:schemeClr>
                </a:solidFill>
                <a:latin typeface="Times New Roman" pitchFamily="18" charset="0"/>
                <a:cs typeface="Times New Roman" pitchFamily="18" charset="0"/>
              </a:rPr>
              <a:t>dubbo:registry</a:t>
            </a:r>
            <a:r>
              <a:rPr lang="en-US" sz="1200" dirty="0" smtClean="0">
                <a:solidFill>
                  <a:schemeClr val="accent4">
                    <a:lumMod val="50000"/>
                  </a:schemeClr>
                </a:solidFill>
                <a:latin typeface="Times New Roman" pitchFamily="18" charset="0"/>
                <a:cs typeface="Times New Roman" pitchFamily="18" charset="0"/>
              </a:rPr>
              <a:t>  address="multicast://224.5.6.7:1234" /&gt;</a:t>
            </a:r>
          </a:p>
          <a:p>
            <a:pPr fontAlgn="base"/>
            <a:r>
              <a:rPr lang="en-US" sz="1200" dirty="0" smtClean="0">
                <a:solidFill>
                  <a:schemeClr val="accent4">
                    <a:lumMod val="50000"/>
                  </a:schemeClr>
                </a:solidFill>
                <a:latin typeface="Times New Roman" pitchFamily="18" charset="0"/>
                <a:cs typeface="Times New Roman" pitchFamily="18" charset="0"/>
              </a:rPr>
              <a:t> </a:t>
            </a:r>
          </a:p>
          <a:p>
            <a:pPr fontAlgn="base"/>
            <a:r>
              <a:rPr lang="en-US" sz="1200" dirty="0" smtClean="0">
                <a:solidFill>
                  <a:schemeClr val="accent4">
                    <a:lumMod val="50000"/>
                  </a:schemeClr>
                </a:solidFill>
                <a:latin typeface="Times New Roman" pitchFamily="18" charset="0"/>
                <a:cs typeface="Times New Roman" pitchFamily="18" charset="0"/>
              </a:rPr>
              <a:t>    &lt;</a:t>
            </a:r>
            <a:r>
              <a:rPr lang="en-US" sz="1200" dirty="0" err="1" smtClean="0">
                <a:solidFill>
                  <a:schemeClr val="accent4">
                    <a:lumMod val="50000"/>
                  </a:schemeClr>
                </a:solidFill>
                <a:latin typeface="Times New Roman" pitchFamily="18" charset="0"/>
                <a:cs typeface="Times New Roman" pitchFamily="18" charset="0"/>
              </a:rPr>
              <a:t>dubbo:protocol</a:t>
            </a:r>
            <a:r>
              <a:rPr lang="en-US" sz="1200" dirty="0" smtClean="0">
                <a:solidFill>
                  <a:schemeClr val="accent4">
                    <a:lumMod val="50000"/>
                  </a:schemeClr>
                </a:solidFill>
                <a:latin typeface="Times New Roman" pitchFamily="18" charset="0"/>
                <a:cs typeface="Times New Roman" pitchFamily="18" charset="0"/>
              </a:rPr>
              <a:t>  name="</a:t>
            </a:r>
            <a:r>
              <a:rPr lang="en-US" sz="1200" dirty="0" err="1" smtClean="0">
                <a:solidFill>
                  <a:schemeClr val="accent4">
                    <a:lumMod val="50000"/>
                  </a:schemeClr>
                </a:solidFill>
                <a:latin typeface="Times New Roman" pitchFamily="18" charset="0"/>
                <a:cs typeface="Times New Roman" pitchFamily="18" charset="0"/>
              </a:rPr>
              <a:t>dubbo</a:t>
            </a:r>
            <a:r>
              <a:rPr lang="en-US" sz="1200" dirty="0" smtClean="0">
                <a:solidFill>
                  <a:schemeClr val="accent4">
                    <a:lumMod val="50000"/>
                  </a:schemeClr>
                </a:solidFill>
                <a:latin typeface="Times New Roman" pitchFamily="18" charset="0"/>
                <a:cs typeface="Times New Roman" pitchFamily="18" charset="0"/>
              </a:rPr>
              <a:t>" port="20880" /&gt;</a:t>
            </a:r>
          </a:p>
          <a:p>
            <a:pPr fontAlgn="base"/>
            <a:r>
              <a:rPr lang="en-US" sz="1200" dirty="0" smtClean="0">
                <a:solidFill>
                  <a:schemeClr val="accent4">
                    <a:lumMod val="50000"/>
                  </a:schemeClr>
                </a:solidFill>
                <a:latin typeface="Times New Roman" pitchFamily="18" charset="0"/>
                <a:cs typeface="Times New Roman" pitchFamily="18" charset="0"/>
              </a:rPr>
              <a:t> </a:t>
            </a:r>
          </a:p>
          <a:p>
            <a:pPr fontAlgn="base"/>
            <a:r>
              <a:rPr lang="en-US" sz="1200" dirty="0" smtClean="0">
                <a:solidFill>
                  <a:schemeClr val="accent4">
                    <a:lumMod val="50000"/>
                  </a:schemeClr>
                </a:solidFill>
                <a:latin typeface="Times New Roman" pitchFamily="18" charset="0"/>
                <a:cs typeface="Times New Roman" pitchFamily="18" charset="0"/>
              </a:rPr>
              <a:t>    &lt;dubbo:service  interface="</a:t>
            </a:r>
            <a:r>
              <a:rPr lang="en-US" sz="1200" dirty="0" err="1" smtClean="0">
                <a:solidFill>
                  <a:schemeClr val="accent4">
                    <a:lumMod val="50000"/>
                  </a:schemeClr>
                </a:solidFill>
                <a:latin typeface="Times New Roman" pitchFamily="18" charset="0"/>
                <a:cs typeface="Times New Roman" pitchFamily="18" charset="0"/>
              </a:rPr>
              <a:t>com.alibaba.dubbo.demo.DemoService</a:t>
            </a:r>
            <a:r>
              <a:rPr lang="en-US" sz="1200" dirty="0" smtClean="0">
                <a:solidFill>
                  <a:schemeClr val="accent4">
                    <a:lumMod val="50000"/>
                  </a:schemeClr>
                </a:solidFill>
                <a:latin typeface="Times New Roman" pitchFamily="18" charset="0"/>
                <a:cs typeface="Times New Roman" pitchFamily="18" charset="0"/>
              </a:rPr>
              <a:t>" ref="</a:t>
            </a:r>
            <a:r>
              <a:rPr lang="en-US" sz="1200" dirty="0" err="1" smtClean="0">
                <a:solidFill>
                  <a:schemeClr val="accent4">
                    <a:lumMod val="50000"/>
                  </a:schemeClr>
                </a:solidFill>
                <a:latin typeface="Times New Roman" pitchFamily="18" charset="0"/>
                <a:cs typeface="Times New Roman" pitchFamily="18" charset="0"/>
              </a:rPr>
              <a:t>demoServiceLocal</a:t>
            </a:r>
            <a:r>
              <a:rPr lang="en-US" sz="1200" dirty="0" smtClean="0">
                <a:solidFill>
                  <a:schemeClr val="accent4">
                    <a:lumMod val="50000"/>
                  </a:schemeClr>
                </a:solidFill>
                <a:latin typeface="Times New Roman" pitchFamily="18" charset="0"/>
                <a:cs typeface="Times New Roman" pitchFamily="18" charset="0"/>
              </a:rPr>
              <a:t>" /&gt;</a:t>
            </a:r>
          </a:p>
          <a:p>
            <a:pPr fontAlgn="base"/>
            <a:r>
              <a:rPr lang="en-US" sz="1200" dirty="0" smtClean="0">
                <a:solidFill>
                  <a:schemeClr val="accent4">
                    <a:lumMod val="50000"/>
                  </a:schemeClr>
                </a:solidFill>
                <a:latin typeface="Times New Roman" pitchFamily="18" charset="0"/>
                <a:cs typeface="Times New Roman" pitchFamily="18" charset="0"/>
              </a:rPr>
              <a:t> </a:t>
            </a:r>
          </a:p>
          <a:p>
            <a:pPr fontAlgn="base"/>
            <a:r>
              <a:rPr lang="en-US" sz="1200" dirty="0" smtClean="0">
                <a:solidFill>
                  <a:schemeClr val="accent4">
                    <a:lumMod val="50000"/>
                  </a:schemeClr>
                </a:solidFill>
                <a:latin typeface="Times New Roman" pitchFamily="18" charset="0"/>
                <a:cs typeface="Times New Roman" pitchFamily="18" charset="0"/>
              </a:rPr>
              <a:t>    &lt;</a:t>
            </a:r>
            <a:r>
              <a:rPr lang="en-US" sz="1200" dirty="0" err="1" smtClean="0">
                <a:solidFill>
                  <a:schemeClr val="accent4">
                    <a:lumMod val="50000"/>
                  </a:schemeClr>
                </a:solidFill>
                <a:latin typeface="Times New Roman" pitchFamily="18" charset="0"/>
                <a:cs typeface="Times New Roman" pitchFamily="18" charset="0"/>
              </a:rPr>
              <a:t>dubbo:reference</a:t>
            </a:r>
            <a:r>
              <a:rPr lang="en-US" sz="1200" dirty="0" smtClean="0">
                <a:solidFill>
                  <a:schemeClr val="accent4">
                    <a:lumMod val="50000"/>
                  </a:schemeClr>
                </a:solidFill>
                <a:latin typeface="Times New Roman" pitchFamily="18" charset="0"/>
                <a:cs typeface="Times New Roman" pitchFamily="18" charset="0"/>
              </a:rPr>
              <a:t>  id="</a:t>
            </a:r>
            <a:r>
              <a:rPr lang="en-US" sz="1200" dirty="0" err="1" smtClean="0">
                <a:solidFill>
                  <a:schemeClr val="accent4">
                    <a:lumMod val="50000"/>
                  </a:schemeClr>
                </a:solidFill>
                <a:latin typeface="Times New Roman" pitchFamily="18" charset="0"/>
                <a:cs typeface="Times New Roman" pitchFamily="18" charset="0"/>
              </a:rPr>
              <a:t>demoServiceRemote</a:t>
            </a:r>
            <a:r>
              <a:rPr lang="en-US" sz="1200" dirty="0" smtClean="0">
                <a:solidFill>
                  <a:schemeClr val="accent4">
                    <a:lumMod val="50000"/>
                  </a:schemeClr>
                </a:solidFill>
                <a:latin typeface="Times New Roman" pitchFamily="18" charset="0"/>
                <a:cs typeface="Times New Roman" pitchFamily="18" charset="0"/>
              </a:rPr>
              <a:t>" interface="</a:t>
            </a:r>
            <a:r>
              <a:rPr lang="en-US" sz="1200" dirty="0" err="1" smtClean="0">
                <a:solidFill>
                  <a:schemeClr val="accent4">
                    <a:lumMod val="50000"/>
                  </a:schemeClr>
                </a:solidFill>
                <a:latin typeface="Times New Roman" pitchFamily="18" charset="0"/>
                <a:cs typeface="Times New Roman" pitchFamily="18" charset="0"/>
              </a:rPr>
              <a:t>com.alibaba.dubbo.demo.DemoService</a:t>
            </a:r>
            <a:r>
              <a:rPr lang="en-US" sz="1200" dirty="0" smtClean="0">
                <a:solidFill>
                  <a:schemeClr val="accent4">
                    <a:lumMod val="50000"/>
                  </a:schemeClr>
                </a:solidFill>
                <a:latin typeface="Times New Roman" pitchFamily="18" charset="0"/>
                <a:cs typeface="Times New Roman" pitchFamily="18" charset="0"/>
              </a:rPr>
              <a:t>" /&gt;</a:t>
            </a:r>
          </a:p>
          <a:p>
            <a:pPr fontAlgn="base"/>
            <a:r>
              <a:rPr lang="zh-CN" altLang="en-US" sz="1200" dirty="0" smtClean="0"/>
              <a:t> </a:t>
            </a:r>
          </a:p>
          <a:p>
            <a:pPr fontAlgn="base"/>
            <a:r>
              <a:rPr lang="en-US" altLang="zh-CN" sz="1200" dirty="0" smtClean="0"/>
              <a:t>&lt;!-- </a:t>
            </a:r>
            <a:r>
              <a:rPr lang="zh-CN" altLang="en-US" sz="1200" dirty="0" smtClean="0"/>
              <a:t>扫描注解包路径，多个包用逗号分隔，不填</a:t>
            </a:r>
            <a:r>
              <a:rPr lang="en-US" sz="1200" dirty="0" err="1" smtClean="0"/>
              <a:t>pacakge</a:t>
            </a:r>
            <a:r>
              <a:rPr lang="zh-CN" altLang="en-US" sz="1200" dirty="0" smtClean="0"/>
              <a:t>表示扫描当前</a:t>
            </a:r>
            <a:r>
              <a:rPr lang="en-US" sz="1200" dirty="0" err="1" smtClean="0"/>
              <a:t>ApplicationContext</a:t>
            </a:r>
            <a:r>
              <a:rPr lang="zh-CN" altLang="en-US" sz="1200" dirty="0" smtClean="0"/>
              <a:t>中所有的类 </a:t>
            </a:r>
            <a:r>
              <a:rPr lang="en-US" altLang="zh-CN" sz="1200" dirty="0" smtClean="0"/>
              <a:t>--&gt;</a:t>
            </a:r>
          </a:p>
          <a:p>
            <a:pPr fontAlgn="base"/>
            <a:r>
              <a:rPr lang="en-US" altLang="zh-CN" sz="1200" dirty="0" smtClean="0">
                <a:solidFill>
                  <a:schemeClr val="accent4">
                    <a:lumMod val="50000"/>
                  </a:schemeClr>
                </a:solidFill>
                <a:latin typeface="Times New Roman" pitchFamily="18" charset="0"/>
                <a:cs typeface="Times New Roman" pitchFamily="18" charset="0"/>
              </a:rPr>
              <a:t>    &lt;</a:t>
            </a:r>
            <a:r>
              <a:rPr lang="en-US" sz="1200" dirty="0" err="1" smtClean="0">
                <a:solidFill>
                  <a:schemeClr val="accent4">
                    <a:lumMod val="50000"/>
                  </a:schemeClr>
                </a:solidFill>
                <a:latin typeface="Times New Roman" pitchFamily="18" charset="0"/>
                <a:cs typeface="Times New Roman" pitchFamily="18" charset="0"/>
              </a:rPr>
              <a:t>dubbo:annotation</a:t>
            </a:r>
            <a:r>
              <a:rPr lang="en-US" sz="1200" dirty="0" smtClean="0">
                <a:solidFill>
                  <a:schemeClr val="accent4">
                    <a:lumMod val="50000"/>
                  </a:schemeClr>
                </a:solidFill>
                <a:latin typeface="Times New Roman" pitchFamily="18" charset="0"/>
                <a:cs typeface="Times New Roman" pitchFamily="18" charset="0"/>
              </a:rPr>
              <a:t>   package="</a:t>
            </a:r>
            <a:r>
              <a:rPr lang="en-US" sz="1200" dirty="0" err="1" smtClean="0">
                <a:solidFill>
                  <a:schemeClr val="accent4">
                    <a:lumMod val="50000"/>
                  </a:schemeClr>
                </a:solidFill>
                <a:latin typeface="Times New Roman" pitchFamily="18" charset="0"/>
                <a:cs typeface="Times New Roman" pitchFamily="18" charset="0"/>
              </a:rPr>
              <a:t>com.foo.bar.service</a:t>
            </a:r>
            <a:r>
              <a:rPr lang="en-US" sz="1200" dirty="0" smtClean="0">
                <a:solidFill>
                  <a:schemeClr val="accent4">
                    <a:lumMod val="50000"/>
                  </a:schemeClr>
                </a:solidFill>
                <a:latin typeface="Times New Roman" pitchFamily="18" charset="0"/>
                <a:cs typeface="Times New Roman" pitchFamily="18" charset="0"/>
              </a:rPr>
              <a:t>" /&gt;</a:t>
            </a:r>
          </a:p>
          <a:p>
            <a:pPr fontAlgn="base"/>
            <a:endParaRPr lang="en-US" sz="1200" dirty="0">
              <a:solidFill>
                <a:schemeClr val="accent4">
                  <a:lumMod val="50000"/>
                </a:schemeClr>
              </a:solidFill>
              <a:latin typeface="Times New Roman" pitchFamily="18" charset="0"/>
              <a:cs typeface="Times New Roman" pitchFamily="18" charset="0"/>
            </a:endParaRPr>
          </a:p>
        </p:txBody>
      </p:sp>
      <p:sp>
        <p:nvSpPr>
          <p:cNvPr id="4" name="TextBox 3"/>
          <p:cNvSpPr txBox="1"/>
          <p:nvPr/>
        </p:nvSpPr>
        <p:spPr>
          <a:xfrm>
            <a:off x="285720" y="3278019"/>
            <a:ext cx="7726795" cy="3689023"/>
          </a:xfrm>
          <a:prstGeom prst="rect">
            <a:avLst/>
          </a:prstGeom>
          <a:noFill/>
        </p:spPr>
        <p:txBody>
          <a:bodyPr wrap="none" rtlCol="0">
            <a:spAutoFit/>
          </a:bodyPr>
          <a:lstStyle/>
          <a:p>
            <a:pPr>
              <a:lnSpc>
                <a:spcPct val="150000"/>
              </a:lnSpc>
            </a:pPr>
            <a:r>
              <a:rPr lang="en-US" sz="1200" dirty="0" smtClean="0">
                <a:solidFill>
                  <a:schemeClr val="accent4">
                    <a:lumMod val="50000"/>
                  </a:schemeClr>
                </a:solidFill>
                <a:latin typeface="+mn-ea"/>
                <a:hlinkClick r:id="rId3"/>
              </a:rPr>
              <a:t>&lt;dubbo:service/&gt;</a:t>
            </a:r>
            <a:r>
              <a:rPr lang="en-US" sz="1200" dirty="0" smtClean="0">
                <a:latin typeface="+mn-ea"/>
              </a:rPr>
              <a:t> </a:t>
            </a:r>
            <a:r>
              <a:rPr lang="zh-CN" altLang="en-US" sz="1200" dirty="0" smtClean="0">
                <a:latin typeface="+mn-ea"/>
              </a:rPr>
              <a:t>服务配置，用于暴露一个服务，定义服务的元信息，一个服务可以用多个协议暴露，</a:t>
            </a:r>
            <a:endParaRPr lang="en-US" altLang="zh-CN" sz="1200" dirty="0" smtClean="0">
              <a:latin typeface="+mn-ea"/>
            </a:endParaRPr>
          </a:p>
          <a:p>
            <a:pPr>
              <a:lnSpc>
                <a:spcPct val="150000"/>
              </a:lnSpc>
            </a:pPr>
            <a:r>
              <a:rPr lang="zh-CN" altLang="en-US" sz="1200" dirty="0" smtClean="0">
                <a:latin typeface="+mn-ea"/>
              </a:rPr>
              <a:t>一个服务也可以注册到多个注册中心。</a:t>
            </a:r>
          </a:p>
          <a:p>
            <a:pPr>
              <a:lnSpc>
                <a:spcPct val="150000"/>
              </a:lnSpc>
            </a:pPr>
            <a:r>
              <a:rPr lang="en-US" altLang="zh-CN" sz="1200" dirty="0" smtClean="0">
                <a:latin typeface="+mn-ea"/>
                <a:hlinkClick r:id="rId3"/>
              </a:rPr>
              <a:t>&lt;</a:t>
            </a:r>
            <a:r>
              <a:rPr lang="en-US" sz="1200" dirty="0" err="1" smtClean="0">
                <a:latin typeface="+mn-ea"/>
                <a:hlinkClick r:id="rId3"/>
              </a:rPr>
              <a:t>dubbo:reference</a:t>
            </a:r>
            <a:r>
              <a:rPr lang="en-US" sz="1200" dirty="0" smtClean="0">
                <a:latin typeface="+mn-ea"/>
                <a:hlinkClick r:id="rId3"/>
              </a:rPr>
              <a:t>/&gt;</a:t>
            </a:r>
            <a:r>
              <a:rPr lang="en-US" sz="1200" dirty="0" smtClean="0">
                <a:latin typeface="+mn-ea"/>
              </a:rPr>
              <a:t> </a:t>
            </a:r>
            <a:r>
              <a:rPr lang="zh-CN" altLang="en-US" sz="1200" dirty="0" smtClean="0">
                <a:latin typeface="+mn-ea"/>
              </a:rPr>
              <a:t>引用配置，用于创建一个远程服务代理，一个引用可以指向多个注册中心。</a:t>
            </a:r>
          </a:p>
          <a:p>
            <a:pPr>
              <a:lnSpc>
                <a:spcPct val="150000"/>
              </a:lnSpc>
            </a:pPr>
            <a:r>
              <a:rPr lang="en-US" altLang="zh-CN" sz="1200" dirty="0" smtClean="0">
                <a:latin typeface="+mn-ea"/>
                <a:hlinkClick r:id="rId3"/>
              </a:rPr>
              <a:t>&lt;</a:t>
            </a:r>
            <a:r>
              <a:rPr lang="en-US" sz="1200" dirty="0" err="1" smtClean="0">
                <a:latin typeface="+mn-ea"/>
                <a:hlinkClick r:id="rId3"/>
              </a:rPr>
              <a:t>dubbo:protocol</a:t>
            </a:r>
            <a:r>
              <a:rPr lang="en-US" sz="1200" dirty="0" smtClean="0">
                <a:latin typeface="+mn-ea"/>
                <a:hlinkClick r:id="rId3"/>
              </a:rPr>
              <a:t>/&gt;</a:t>
            </a:r>
            <a:r>
              <a:rPr lang="en-US" sz="1200" dirty="0" smtClean="0">
                <a:latin typeface="+mn-ea"/>
              </a:rPr>
              <a:t> </a:t>
            </a:r>
            <a:r>
              <a:rPr lang="zh-CN" altLang="en-US" sz="1200" dirty="0" smtClean="0">
                <a:latin typeface="+mn-ea"/>
              </a:rPr>
              <a:t>协议配置，用于配置提供服务的协议信息，协议由提供方指定，消费方被动接受。</a:t>
            </a:r>
          </a:p>
          <a:p>
            <a:pPr>
              <a:lnSpc>
                <a:spcPct val="150000"/>
              </a:lnSpc>
            </a:pPr>
            <a:r>
              <a:rPr lang="en-US" altLang="zh-CN" sz="1200" dirty="0" smtClean="0">
                <a:latin typeface="+mn-ea"/>
                <a:hlinkClick r:id="rId3"/>
              </a:rPr>
              <a:t>&lt;</a:t>
            </a:r>
            <a:r>
              <a:rPr lang="en-US" sz="1200" dirty="0" err="1" smtClean="0">
                <a:latin typeface="+mn-ea"/>
                <a:hlinkClick r:id="rId3"/>
              </a:rPr>
              <a:t>dubbo:application</a:t>
            </a:r>
            <a:r>
              <a:rPr lang="en-US" sz="1200" dirty="0" smtClean="0">
                <a:latin typeface="+mn-ea"/>
                <a:hlinkClick r:id="rId3"/>
              </a:rPr>
              <a:t>/&gt;</a:t>
            </a:r>
            <a:r>
              <a:rPr lang="en-US" sz="1200" dirty="0" smtClean="0">
                <a:latin typeface="+mn-ea"/>
              </a:rPr>
              <a:t> </a:t>
            </a:r>
            <a:r>
              <a:rPr lang="zh-CN" altLang="en-US" sz="1200" dirty="0" smtClean="0">
                <a:latin typeface="+mn-ea"/>
              </a:rPr>
              <a:t>应用配置，用于配置当前应用信息，不管该应用是提供者还是消费者。</a:t>
            </a:r>
          </a:p>
          <a:p>
            <a:pPr>
              <a:lnSpc>
                <a:spcPct val="150000"/>
              </a:lnSpc>
            </a:pPr>
            <a:r>
              <a:rPr lang="en-US" altLang="zh-CN" sz="1200" dirty="0" smtClean="0">
                <a:latin typeface="+mn-ea"/>
                <a:hlinkClick r:id="rId3"/>
              </a:rPr>
              <a:t>&lt;</a:t>
            </a:r>
            <a:r>
              <a:rPr lang="en-US" sz="1200" dirty="0" err="1" smtClean="0">
                <a:latin typeface="+mn-ea"/>
                <a:hlinkClick r:id="rId3"/>
              </a:rPr>
              <a:t>dubbo:module</a:t>
            </a:r>
            <a:r>
              <a:rPr lang="en-US" sz="1200" dirty="0" smtClean="0">
                <a:latin typeface="+mn-ea"/>
                <a:hlinkClick r:id="rId3"/>
              </a:rPr>
              <a:t>/&gt;</a:t>
            </a:r>
            <a:r>
              <a:rPr lang="en-US" sz="1200" dirty="0" smtClean="0">
                <a:latin typeface="+mn-ea"/>
              </a:rPr>
              <a:t> </a:t>
            </a:r>
            <a:r>
              <a:rPr lang="zh-CN" altLang="en-US" sz="1200" dirty="0" smtClean="0">
                <a:latin typeface="+mn-ea"/>
              </a:rPr>
              <a:t>模块配置，用于配置当前模块信息，可选。</a:t>
            </a:r>
          </a:p>
          <a:p>
            <a:pPr>
              <a:lnSpc>
                <a:spcPct val="150000"/>
              </a:lnSpc>
            </a:pPr>
            <a:r>
              <a:rPr lang="en-US" altLang="zh-CN" sz="1200" dirty="0" smtClean="0">
                <a:latin typeface="+mn-ea"/>
                <a:hlinkClick r:id="rId3"/>
              </a:rPr>
              <a:t>&lt;</a:t>
            </a:r>
            <a:r>
              <a:rPr lang="en-US" sz="1200" dirty="0" err="1" smtClean="0">
                <a:latin typeface="+mn-ea"/>
                <a:hlinkClick r:id="rId3"/>
              </a:rPr>
              <a:t>dubbo:registry</a:t>
            </a:r>
            <a:r>
              <a:rPr lang="en-US" sz="1200" dirty="0" smtClean="0">
                <a:latin typeface="+mn-ea"/>
                <a:hlinkClick r:id="rId3"/>
              </a:rPr>
              <a:t>/&gt;</a:t>
            </a:r>
            <a:r>
              <a:rPr lang="en-US" sz="1200" dirty="0" smtClean="0">
                <a:latin typeface="+mn-ea"/>
              </a:rPr>
              <a:t> </a:t>
            </a:r>
            <a:r>
              <a:rPr lang="zh-CN" altLang="en-US" sz="1200" dirty="0" smtClean="0">
                <a:latin typeface="+mn-ea"/>
              </a:rPr>
              <a:t>注册中心配置，用于配置连接注册中心相关信息。</a:t>
            </a:r>
          </a:p>
          <a:p>
            <a:pPr>
              <a:lnSpc>
                <a:spcPct val="150000"/>
              </a:lnSpc>
            </a:pPr>
            <a:r>
              <a:rPr lang="en-US" altLang="zh-CN" sz="1200" dirty="0" smtClean="0">
                <a:latin typeface="+mn-ea"/>
                <a:hlinkClick r:id="rId3"/>
              </a:rPr>
              <a:t>&lt;</a:t>
            </a:r>
            <a:r>
              <a:rPr lang="en-US" sz="1200" dirty="0" err="1" smtClean="0">
                <a:latin typeface="+mn-ea"/>
                <a:hlinkClick r:id="rId3"/>
              </a:rPr>
              <a:t>dubbo:monitor</a:t>
            </a:r>
            <a:r>
              <a:rPr lang="en-US" sz="1200" dirty="0" smtClean="0">
                <a:latin typeface="+mn-ea"/>
                <a:hlinkClick r:id="rId3"/>
              </a:rPr>
              <a:t>/&gt;</a:t>
            </a:r>
            <a:r>
              <a:rPr lang="en-US" sz="1200" dirty="0" smtClean="0">
                <a:latin typeface="+mn-ea"/>
              </a:rPr>
              <a:t> </a:t>
            </a:r>
            <a:r>
              <a:rPr lang="zh-CN" altLang="en-US" sz="1200" dirty="0" smtClean="0">
                <a:latin typeface="+mn-ea"/>
              </a:rPr>
              <a:t>监控中心配置，用于配置连接监控中心相关信息，可选。</a:t>
            </a:r>
          </a:p>
          <a:p>
            <a:pPr>
              <a:lnSpc>
                <a:spcPct val="150000"/>
              </a:lnSpc>
            </a:pPr>
            <a:r>
              <a:rPr lang="en-US" altLang="zh-CN" sz="1200" dirty="0" smtClean="0">
                <a:latin typeface="+mn-ea"/>
                <a:hlinkClick r:id="rId3"/>
              </a:rPr>
              <a:t>&lt;</a:t>
            </a:r>
            <a:r>
              <a:rPr lang="en-US" sz="1200" dirty="0" err="1" smtClean="0">
                <a:latin typeface="+mn-ea"/>
                <a:hlinkClick r:id="rId3"/>
              </a:rPr>
              <a:t>dubbo:provider</a:t>
            </a:r>
            <a:r>
              <a:rPr lang="en-US" sz="1200" dirty="0" smtClean="0">
                <a:latin typeface="+mn-ea"/>
                <a:hlinkClick r:id="rId3"/>
              </a:rPr>
              <a:t>/&gt;</a:t>
            </a:r>
            <a:r>
              <a:rPr lang="en-US" sz="1200" dirty="0" smtClean="0">
                <a:latin typeface="+mn-ea"/>
              </a:rPr>
              <a:t> </a:t>
            </a:r>
            <a:r>
              <a:rPr lang="zh-CN" altLang="en-US" sz="1200" dirty="0" smtClean="0">
                <a:latin typeface="+mn-ea"/>
              </a:rPr>
              <a:t>提供方的缺省值，当</a:t>
            </a:r>
            <a:r>
              <a:rPr lang="en-US" sz="1200" dirty="0" err="1" smtClean="0">
                <a:latin typeface="+mn-ea"/>
              </a:rPr>
              <a:t>ProtocolConfig</a:t>
            </a:r>
            <a:r>
              <a:rPr lang="zh-CN" altLang="en-US" sz="1200" dirty="0" smtClean="0">
                <a:latin typeface="+mn-ea"/>
              </a:rPr>
              <a:t>和</a:t>
            </a:r>
            <a:r>
              <a:rPr lang="en-US" sz="1200" dirty="0" err="1" smtClean="0">
                <a:latin typeface="+mn-ea"/>
              </a:rPr>
              <a:t>ServiceConfig</a:t>
            </a:r>
            <a:r>
              <a:rPr lang="zh-CN" altLang="en-US" sz="1200" dirty="0" smtClean="0">
                <a:latin typeface="+mn-ea"/>
              </a:rPr>
              <a:t>某属性没有配置时，用此缺省值，可选。</a:t>
            </a:r>
          </a:p>
          <a:p>
            <a:pPr>
              <a:lnSpc>
                <a:spcPct val="150000"/>
              </a:lnSpc>
            </a:pPr>
            <a:r>
              <a:rPr lang="en-US" altLang="zh-CN" sz="1200" dirty="0" smtClean="0">
                <a:latin typeface="+mn-ea"/>
                <a:hlinkClick r:id="rId3"/>
              </a:rPr>
              <a:t>&lt;</a:t>
            </a:r>
            <a:r>
              <a:rPr lang="en-US" sz="1200" dirty="0" err="1" smtClean="0">
                <a:latin typeface="+mn-ea"/>
                <a:hlinkClick r:id="rId3"/>
              </a:rPr>
              <a:t>dubbo:consumer</a:t>
            </a:r>
            <a:r>
              <a:rPr lang="en-US" sz="1200" dirty="0" smtClean="0">
                <a:latin typeface="+mn-ea"/>
                <a:hlinkClick r:id="rId3"/>
              </a:rPr>
              <a:t>/&gt;</a:t>
            </a:r>
            <a:r>
              <a:rPr lang="en-US" sz="1200" dirty="0" smtClean="0">
                <a:latin typeface="+mn-ea"/>
              </a:rPr>
              <a:t> </a:t>
            </a:r>
            <a:r>
              <a:rPr lang="zh-CN" altLang="en-US" sz="1200" dirty="0" smtClean="0">
                <a:latin typeface="+mn-ea"/>
              </a:rPr>
              <a:t>消费方缺省配置，当</a:t>
            </a:r>
            <a:r>
              <a:rPr lang="en-US" sz="1200" dirty="0" err="1" smtClean="0">
                <a:latin typeface="+mn-ea"/>
              </a:rPr>
              <a:t>ReferenceConfig</a:t>
            </a:r>
            <a:r>
              <a:rPr lang="zh-CN" altLang="en-US" sz="1200" dirty="0" smtClean="0">
                <a:latin typeface="+mn-ea"/>
              </a:rPr>
              <a:t>某属性没有配置时，采用此缺省值，可选。</a:t>
            </a:r>
          </a:p>
          <a:p>
            <a:pPr>
              <a:lnSpc>
                <a:spcPct val="150000"/>
              </a:lnSpc>
            </a:pPr>
            <a:r>
              <a:rPr lang="en-US" altLang="zh-CN" sz="1200" dirty="0" smtClean="0">
                <a:latin typeface="+mn-ea"/>
                <a:hlinkClick r:id="rId3"/>
              </a:rPr>
              <a:t>&lt;</a:t>
            </a:r>
            <a:r>
              <a:rPr lang="en-US" sz="1200" dirty="0" err="1" smtClean="0">
                <a:latin typeface="+mn-ea"/>
                <a:hlinkClick r:id="rId3"/>
              </a:rPr>
              <a:t>dubbo:method</a:t>
            </a:r>
            <a:r>
              <a:rPr lang="en-US" sz="1200" dirty="0" smtClean="0">
                <a:latin typeface="+mn-ea"/>
                <a:hlinkClick r:id="rId3"/>
              </a:rPr>
              <a:t>/&gt;</a:t>
            </a:r>
            <a:r>
              <a:rPr lang="en-US" sz="1200" dirty="0" smtClean="0">
                <a:latin typeface="+mn-ea"/>
              </a:rPr>
              <a:t> </a:t>
            </a:r>
            <a:r>
              <a:rPr lang="zh-CN" altLang="en-US" sz="1200" dirty="0" smtClean="0">
                <a:latin typeface="+mn-ea"/>
              </a:rPr>
              <a:t>方法配置，用于</a:t>
            </a:r>
            <a:r>
              <a:rPr lang="en-US" sz="1200" dirty="0" err="1" smtClean="0">
                <a:latin typeface="+mn-ea"/>
              </a:rPr>
              <a:t>ServiceConfig</a:t>
            </a:r>
            <a:r>
              <a:rPr lang="zh-CN" altLang="en-US" sz="1200" dirty="0" smtClean="0">
                <a:latin typeface="+mn-ea"/>
              </a:rPr>
              <a:t>和</a:t>
            </a:r>
            <a:r>
              <a:rPr lang="en-US" sz="1200" dirty="0" err="1" smtClean="0">
                <a:latin typeface="+mn-ea"/>
              </a:rPr>
              <a:t>ReferenceConfig</a:t>
            </a:r>
            <a:r>
              <a:rPr lang="zh-CN" altLang="en-US" sz="1200" dirty="0" smtClean="0">
                <a:latin typeface="+mn-ea"/>
              </a:rPr>
              <a:t>指定方法级的配置信息。</a:t>
            </a:r>
          </a:p>
          <a:p>
            <a:pPr>
              <a:lnSpc>
                <a:spcPct val="150000"/>
              </a:lnSpc>
            </a:pPr>
            <a:r>
              <a:rPr lang="en-US" altLang="zh-CN" sz="1200" dirty="0" smtClean="0">
                <a:latin typeface="+mn-ea"/>
                <a:hlinkClick r:id="rId3"/>
              </a:rPr>
              <a:t>&lt;</a:t>
            </a:r>
            <a:r>
              <a:rPr lang="en-US" sz="1200" dirty="0" err="1" smtClean="0">
                <a:latin typeface="+mn-ea"/>
                <a:hlinkClick r:id="rId3"/>
              </a:rPr>
              <a:t>dubbo:argument</a:t>
            </a:r>
            <a:r>
              <a:rPr lang="en-US" sz="1200" dirty="0" smtClean="0">
                <a:latin typeface="+mn-ea"/>
                <a:hlinkClick r:id="rId3"/>
              </a:rPr>
              <a:t>/&gt;</a:t>
            </a:r>
            <a:r>
              <a:rPr lang="en-US" sz="1200" dirty="0" smtClean="0">
                <a:latin typeface="+mn-ea"/>
              </a:rPr>
              <a:t> </a:t>
            </a:r>
            <a:r>
              <a:rPr lang="zh-CN" altLang="en-US" sz="1200" dirty="0" smtClean="0">
                <a:latin typeface="+mn-ea"/>
              </a:rPr>
              <a:t>用于指定方法参数配置。</a:t>
            </a:r>
          </a:p>
          <a:p>
            <a:pPr>
              <a:lnSpc>
                <a:spcPct val="150000"/>
              </a:lnSpc>
            </a:pPr>
            <a:endParaRPr lang="zh-CN" altLang="en-US" sz="1400" dirty="0">
              <a:latin typeface="+mn-ea"/>
            </a:endParaRPr>
          </a:p>
        </p:txBody>
      </p:sp>
    </p:spTree>
    <p:extLst>
      <p:ext uri="{BB962C8B-B14F-4D97-AF65-F5344CB8AC3E}">
        <p14:creationId xmlns="" xmlns:p14="http://schemas.microsoft.com/office/powerpoint/2010/main" val="3346705100"/>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27856"/>
            <a:ext cx="9036496" cy="664840"/>
          </a:xfrm>
        </p:spPr>
        <p:txBody>
          <a:bodyPr>
            <a:normAutofit fontScale="90000"/>
          </a:bodyPr>
          <a:lstStyle/>
          <a:p>
            <a:pPr marL="514350" indent="-514350"/>
            <a:r>
              <a:rPr lang="zh-CN" altLang="en-US" dirty="0" smtClean="0"/>
              <a:t>服务提供者</a:t>
            </a:r>
            <a:r>
              <a:rPr lang="en-US" altLang="zh-CN" dirty="0" smtClean="0"/>
              <a:t>(Provider)</a:t>
            </a:r>
          </a:p>
        </p:txBody>
      </p:sp>
      <p:sp>
        <p:nvSpPr>
          <p:cNvPr id="3" name="TextBox 2"/>
          <p:cNvSpPr txBox="1"/>
          <p:nvPr/>
        </p:nvSpPr>
        <p:spPr>
          <a:xfrm>
            <a:off x="683568" y="1124744"/>
            <a:ext cx="7920880" cy="3139321"/>
          </a:xfrm>
          <a:prstGeom prst="rect">
            <a:avLst/>
          </a:prstGeom>
          <a:noFill/>
        </p:spPr>
        <p:txBody>
          <a:bodyPr wrap="square" rtlCol="0">
            <a:spAutoFit/>
          </a:bodyPr>
          <a:lstStyle/>
          <a:p>
            <a:r>
              <a:rPr lang="zh-CN" altLang="en-US" sz="3600" dirty="0" smtClean="0">
                <a:solidFill>
                  <a:schemeClr val="tx2">
                    <a:lumMod val="60000"/>
                    <a:lumOff val="40000"/>
                  </a:schemeClr>
                </a:solidFill>
                <a:latin typeface="微软雅黑" pitchFamily="34" charset="-122"/>
                <a:ea typeface="微软雅黑" pitchFamily="34" charset="-122"/>
              </a:rPr>
              <a:t>定义会话服务接口（</a:t>
            </a:r>
            <a:r>
              <a:rPr lang="en-US" altLang="zh-CN" sz="3600" dirty="0" smtClean="0">
                <a:solidFill>
                  <a:schemeClr val="accent4">
                    <a:lumMod val="50000"/>
                  </a:schemeClr>
                </a:solidFill>
                <a:latin typeface="Times New Roman" pitchFamily="18" charset="0"/>
                <a:cs typeface="Times New Roman" pitchFamily="18" charset="0"/>
              </a:rPr>
              <a:t> </a:t>
            </a:r>
            <a:r>
              <a:rPr lang="en-US" altLang="zh-CN" sz="3600" dirty="0" err="1" smtClean="0">
                <a:solidFill>
                  <a:schemeClr val="accent4">
                    <a:lumMod val="50000"/>
                  </a:schemeClr>
                </a:solidFill>
                <a:latin typeface="Times New Roman" pitchFamily="18" charset="0"/>
                <a:cs typeface="Times New Roman" pitchFamily="18" charset="0"/>
              </a:rPr>
              <a:t>ISessionProvider</a:t>
            </a:r>
            <a:r>
              <a:rPr lang="en-US" altLang="zh-CN" sz="3600" dirty="0" smtClean="0">
                <a:solidFill>
                  <a:schemeClr val="accent4">
                    <a:lumMod val="50000"/>
                  </a:schemeClr>
                </a:solidFill>
                <a:latin typeface="Times New Roman" pitchFamily="18" charset="0"/>
                <a:cs typeface="Times New Roman" pitchFamily="18" charset="0"/>
              </a:rPr>
              <a:t> </a:t>
            </a:r>
            <a:r>
              <a:rPr lang="zh-CN" altLang="en-US" sz="3600" dirty="0" smtClean="0">
                <a:solidFill>
                  <a:schemeClr val="tx2">
                    <a:lumMod val="60000"/>
                    <a:lumOff val="40000"/>
                  </a:schemeClr>
                </a:solidFill>
                <a:latin typeface="微软雅黑" pitchFamily="34" charset="-122"/>
                <a:ea typeface="微软雅黑" pitchFamily="34" charset="-122"/>
              </a:rPr>
              <a:t>）</a:t>
            </a:r>
            <a:endParaRPr lang="en-US" altLang="zh-CN" sz="3600" dirty="0" smtClean="0">
              <a:solidFill>
                <a:schemeClr val="tx2">
                  <a:lumMod val="60000"/>
                  <a:lumOff val="40000"/>
                </a:schemeClr>
              </a:solidFill>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r>
              <a:rPr lang="zh-CN" altLang="en-US" sz="2400" dirty="0" smtClean="0"/>
              <a:t>会话</a:t>
            </a:r>
            <a:r>
              <a:rPr lang="en-US" altLang="zh-CN" sz="2400" dirty="0" smtClean="0"/>
              <a:t>Session</a:t>
            </a:r>
            <a:r>
              <a:rPr lang="zh-CN" altLang="en-US" sz="2400" dirty="0" smtClean="0"/>
              <a:t>服务接口，其中提供获取</a:t>
            </a:r>
            <a:r>
              <a:rPr lang="en-US" altLang="zh-CN" sz="2400" dirty="0" err="1" smtClean="0"/>
              <a:t>SessionId</a:t>
            </a:r>
            <a:r>
              <a:rPr lang="zh-CN" altLang="en-US" sz="2400" dirty="0" smtClean="0"/>
              <a:t>方法</a:t>
            </a:r>
            <a:endParaRPr lang="en-US" altLang="zh-CN" sz="2400" dirty="0" smtClean="0"/>
          </a:p>
          <a:p>
            <a:endParaRPr lang="en-US" altLang="zh-CN" sz="2400" b="1" dirty="0" smtClean="0"/>
          </a:p>
          <a:p>
            <a:r>
              <a:rPr lang="en-US" altLang="zh-CN" dirty="0" smtClean="0">
                <a:solidFill>
                  <a:schemeClr val="accent4">
                    <a:lumMod val="50000"/>
                  </a:schemeClr>
                </a:solidFill>
                <a:latin typeface="Times New Roman" pitchFamily="18" charset="0"/>
                <a:cs typeface="Times New Roman" pitchFamily="18" charset="0"/>
              </a:rPr>
              <a:t>Package  </a:t>
            </a:r>
            <a:r>
              <a:rPr lang="en-US" altLang="zh-CN" dirty="0" err="1" smtClean="0">
                <a:solidFill>
                  <a:schemeClr val="accent4">
                    <a:lumMod val="50000"/>
                  </a:schemeClr>
                </a:solidFill>
                <a:latin typeface="Times New Roman" pitchFamily="18" charset="0"/>
                <a:cs typeface="Times New Roman" pitchFamily="18" charset="0"/>
              </a:rPr>
              <a:t>com.xwood.globel.iprovider</a:t>
            </a:r>
            <a:r>
              <a:rPr lang="en-US" altLang="zh-CN" dirty="0" smtClean="0">
                <a:solidFill>
                  <a:schemeClr val="accent4">
                    <a:lumMod val="50000"/>
                  </a:schemeClr>
                </a:solidFill>
                <a:latin typeface="Times New Roman" pitchFamily="18" charset="0"/>
                <a:cs typeface="Times New Roman" pitchFamily="18" charset="0"/>
              </a:rPr>
              <a:t>;</a:t>
            </a:r>
          </a:p>
          <a:p>
            <a:endParaRPr lang="zh-CN" altLang="en-US" dirty="0" smtClean="0">
              <a:solidFill>
                <a:schemeClr val="accent4">
                  <a:lumMod val="50000"/>
                </a:schemeClr>
              </a:solidFill>
              <a:latin typeface="Times New Roman" pitchFamily="18" charset="0"/>
              <a:cs typeface="Times New Roman" pitchFamily="18" charset="0"/>
            </a:endParaRPr>
          </a:p>
          <a:p>
            <a:r>
              <a:rPr lang="en-US" altLang="zh-CN" dirty="0" smtClean="0">
                <a:solidFill>
                  <a:schemeClr val="accent4">
                    <a:lumMod val="50000"/>
                  </a:schemeClr>
                </a:solidFill>
                <a:latin typeface="Times New Roman" pitchFamily="18" charset="0"/>
                <a:cs typeface="Times New Roman" pitchFamily="18" charset="0"/>
              </a:rPr>
              <a:t>Public  interface  </a:t>
            </a:r>
            <a:r>
              <a:rPr lang="en-US" altLang="zh-CN" dirty="0" err="1" smtClean="0">
                <a:solidFill>
                  <a:schemeClr val="accent4">
                    <a:lumMod val="50000"/>
                  </a:schemeClr>
                </a:solidFill>
                <a:latin typeface="Times New Roman" pitchFamily="18" charset="0"/>
                <a:cs typeface="Times New Roman" pitchFamily="18" charset="0"/>
              </a:rPr>
              <a:t>ISessionProvider</a:t>
            </a:r>
            <a:r>
              <a:rPr lang="en-US" altLang="zh-CN" dirty="0" smtClean="0">
                <a:solidFill>
                  <a:schemeClr val="accent4">
                    <a:lumMod val="50000"/>
                  </a:schemeClr>
                </a:solidFill>
                <a:latin typeface="Times New Roman" pitchFamily="18" charset="0"/>
                <a:cs typeface="Times New Roman" pitchFamily="18" charset="0"/>
              </a:rPr>
              <a:t> {</a:t>
            </a:r>
          </a:p>
          <a:p>
            <a:r>
              <a:rPr lang="en-US" altLang="zh-CN" dirty="0" smtClean="0">
                <a:solidFill>
                  <a:schemeClr val="accent4">
                    <a:lumMod val="50000"/>
                  </a:schemeClr>
                </a:solidFill>
                <a:latin typeface="Times New Roman" pitchFamily="18" charset="0"/>
                <a:cs typeface="Times New Roman" pitchFamily="18" charset="0"/>
              </a:rPr>
              <a:t>	String get();  //</a:t>
            </a:r>
            <a:r>
              <a:rPr lang="zh-CN" altLang="en-US" dirty="0" smtClean="0">
                <a:solidFill>
                  <a:schemeClr val="accent4">
                    <a:lumMod val="50000"/>
                  </a:schemeClr>
                </a:solidFill>
                <a:latin typeface="Times New Roman" pitchFamily="18" charset="0"/>
                <a:cs typeface="Times New Roman" pitchFamily="18" charset="0"/>
              </a:rPr>
              <a:t>获取</a:t>
            </a:r>
            <a:r>
              <a:rPr lang="en-US" altLang="zh-CN" dirty="0" err="1" smtClean="0">
                <a:solidFill>
                  <a:schemeClr val="accent4">
                    <a:lumMod val="50000"/>
                  </a:schemeClr>
                </a:solidFill>
                <a:latin typeface="Times New Roman" pitchFamily="18" charset="0"/>
                <a:cs typeface="Times New Roman" pitchFamily="18" charset="0"/>
              </a:rPr>
              <a:t>sessionId</a:t>
            </a:r>
            <a:endParaRPr lang="en-US" altLang="zh-CN" dirty="0" smtClean="0">
              <a:solidFill>
                <a:schemeClr val="accent4">
                  <a:lumMod val="50000"/>
                </a:schemeClr>
              </a:solidFill>
              <a:latin typeface="Times New Roman" pitchFamily="18" charset="0"/>
              <a:cs typeface="Times New Roman" pitchFamily="18" charset="0"/>
            </a:endParaRPr>
          </a:p>
          <a:p>
            <a:r>
              <a:rPr lang="en-US" altLang="zh-CN" dirty="0" smtClean="0">
                <a:solidFill>
                  <a:schemeClr val="accent4">
                    <a:lumMod val="50000"/>
                  </a:schemeClr>
                </a:solidFill>
                <a:latin typeface="Times New Roman" pitchFamily="18" charset="0"/>
                <a:cs typeface="Times New Roman" pitchFamily="18" charset="0"/>
              </a:rPr>
              <a:t>}</a:t>
            </a:r>
            <a:endParaRPr lang="zh-CN" altLang="en-US" dirty="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53818327"/>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27856"/>
            <a:ext cx="9036496" cy="664840"/>
          </a:xfrm>
        </p:spPr>
        <p:txBody>
          <a:bodyPr>
            <a:normAutofit fontScale="90000"/>
          </a:bodyPr>
          <a:lstStyle/>
          <a:p>
            <a:pPr marL="514350" indent="-514350"/>
            <a:r>
              <a:rPr lang="zh-CN" altLang="en-US" dirty="0" smtClean="0"/>
              <a:t>服务提供者</a:t>
            </a:r>
            <a:r>
              <a:rPr lang="en-US" altLang="zh-CN" dirty="0" smtClean="0"/>
              <a:t>(Provider)</a:t>
            </a:r>
          </a:p>
        </p:txBody>
      </p:sp>
      <p:sp>
        <p:nvSpPr>
          <p:cNvPr id="3" name="TextBox 2"/>
          <p:cNvSpPr txBox="1"/>
          <p:nvPr/>
        </p:nvSpPr>
        <p:spPr>
          <a:xfrm>
            <a:off x="683568" y="1124744"/>
            <a:ext cx="7920880" cy="6494085"/>
          </a:xfrm>
          <a:prstGeom prst="rect">
            <a:avLst/>
          </a:prstGeom>
          <a:noFill/>
        </p:spPr>
        <p:txBody>
          <a:bodyPr wrap="square" rtlCol="0">
            <a:spAutoFit/>
          </a:bodyPr>
          <a:lstStyle/>
          <a:p>
            <a:r>
              <a:rPr lang="zh-CN" altLang="en-US" sz="3600" dirty="0" smtClean="0">
                <a:solidFill>
                  <a:schemeClr val="tx2">
                    <a:lumMod val="60000"/>
                    <a:lumOff val="40000"/>
                  </a:schemeClr>
                </a:solidFill>
                <a:latin typeface="微软雅黑" pitchFamily="34" charset="-122"/>
                <a:ea typeface="微软雅黑" pitchFamily="34" charset="-122"/>
              </a:rPr>
              <a:t>会话服务</a:t>
            </a:r>
            <a:r>
              <a:rPr lang="zh-CN" altLang="en-US" sz="3600" dirty="0">
                <a:solidFill>
                  <a:schemeClr val="tx2">
                    <a:lumMod val="60000"/>
                    <a:lumOff val="40000"/>
                  </a:schemeClr>
                </a:solidFill>
                <a:latin typeface="微软雅黑" pitchFamily="34" charset="-122"/>
                <a:ea typeface="微软雅黑" pitchFamily="34" charset="-122"/>
              </a:rPr>
              <a:t>提供方实现</a:t>
            </a:r>
            <a:r>
              <a:rPr lang="zh-CN" altLang="en-US" sz="3600" dirty="0" smtClean="0">
                <a:solidFill>
                  <a:schemeClr val="tx2">
                    <a:lumMod val="60000"/>
                    <a:lumOff val="40000"/>
                  </a:schemeClr>
                </a:solidFill>
                <a:latin typeface="微软雅黑" pitchFamily="34" charset="-122"/>
                <a:ea typeface="微软雅黑" pitchFamily="34" charset="-122"/>
              </a:rPr>
              <a:t>接口</a:t>
            </a:r>
            <a:r>
              <a:rPr lang="en-US" altLang="zh-CN" sz="3600" dirty="0" smtClean="0">
                <a:solidFill>
                  <a:schemeClr val="tx2">
                    <a:lumMod val="60000"/>
                    <a:lumOff val="40000"/>
                  </a:schemeClr>
                </a:solidFill>
                <a:latin typeface="微软雅黑" pitchFamily="34" charset="-122"/>
                <a:ea typeface="微软雅黑" pitchFamily="34" charset="-122"/>
              </a:rPr>
              <a:t>(</a:t>
            </a:r>
            <a:r>
              <a:rPr lang="en-US" altLang="zh-CN" sz="3600" dirty="0" err="1" smtClean="0">
                <a:solidFill>
                  <a:schemeClr val="accent4">
                    <a:lumMod val="50000"/>
                  </a:schemeClr>
                </a:solidFill>
                <a:latin typeface="Times New Roman" pitchFamily="18" charset="0"/>
                <a:cs typeface="Times New Roman" pitchFamily="18" charset="0"/>
              </a:rPr>
              <a:t>SessionProvider</a:t>
            </a:r>
            <a:r>
              <a:rPr lang="en-US" altLang="zh-CN" sz="3600" dirty="0" smtClean="0">
                <a:solidFill>
                  <a:schemeClr val="accent4">
                    <a:lumMod val="50000"/>
                  </a:schemeClr>
                </a:solidFill>
                <a:latin typeface="Times New Roman" pitchFamily="18" charset="0"/>
                <a:cs typeface="Times New Roman" pitchFamily="18" charset="0"/>
              </a:rPr>
              <a:t> </a:t>
            </a:r>
            <a:r>
              <a:rPr lang="en-US" altLang="zh-CN" sz="3600" dirty="0" smtClean="0">
                <a:solidFill>
                  <a:schemeClr val="tx2">
                    <a:lumMod val="60000"/>
                    <a:lumOff val="40000"/>
                  </a:schemeClr>
                </a:solidFill>
                <a:latin typeface="微软雅黑" pitchFamily="34" charset="-122"/>
                <a:ea typeface="微软雅黑" pitchFamily="34" charset="-122"/>
              </a:rPr>
              <a:t>)</a:t>
            </a:r>
          </a:p>
          <a:p>
            <a:endParaRPr lang="en-US" altLang="zh-CN" sz="2400" dirty="0" smtClean="0">
              <a:latin typeface="微软雅黑" pitchFamily="34" charset="-122"/>
              <a:ea typeface="微软雅黑" pitchFamily="34" charset="-122"/>
            </a:endParaRPr>
          </a:p>
          <a:p>
            <a:r>
              <a:rPr lang="zh-CN" altLang="en-US" sz="2400" dirty="0" smtClean="0"/>
              <a:t>用对象类的内存</a:t>
            </a:r>
            <a:r>
              <a:rPr lang="en-US" altLang="zh-CN" sz="2400" dirty="0" err="1" smtClean="0"/>
              <a:t>HashCode</a:t>
            </a:r>
            <a:r>
              <a:rPr lang="zh-CN" altLang="en-US" sz="2400" dirty="0" smtClean="0"/>
              <a:t>作为</a:t>
            </a:r>
            <a:r>
              <a:rPr lang="en-US" altLang="zh-CN" sz="2400" dirty="0" err="1" smtClean="0"/>
              <a:t>SessionId</a:t>
            </a:r>
            <a:r>
              <a:rPr lang="zh-CN" altLang="en-US" sz="2400" dirty="0" smtClean="0"/>
              <a:t>返回：</a:t>
            </a:r>
            <a:r>
              <a:rPr lang="en-US" altLang="zh-CN" sz="2400" dirty="0"/>
              <a:t>(</a:t>
            </a:r>
            <a:r>
              <a:rPr lang="zh-CN" altLang="en-US" sz="2400" dirty="0"/>
              <a:t>对服务消费方隐藏实现</a:t>
            </a:r>
            <a:r>
              <a:rPr lang="en-US" altLang="zh-CN" sz="2400" dirty="0" smtClean="0"/>
              <a:t>)</a:t>
            </a:r>
            <a:endParaRPr lang="en-US" altLang="zh-CN" sz="2400" b="1" dirty="0" smtClean="0">
              <a:latin typeface="Times New Roman" pitchFamily="18" charset="0"/>
              <a:cs typeface="Times New Roman" pitchFamily="18" charset="0"/>
            </a:endParaRPr>
          </a:p>
          <a:p>
            <a:r>
              <a:rPr lang="en-US" altLang="zh-CN" sz="1600" dirty="0" smtClean="0">
                <a:solidFill>
                  <a:schemeClr val="accent4">
                    <a:lumMod val="50000"/>
                  </a:schemeClr>
                </a:solidFill>
                <a:latin typeface="Times New Roman" pitchFamily="18" charset="0"/>
                <a:cs typeface="Times New Roman" pitchFamily="18" charset="0"/>
              </a:rPr>
              <a:t>package </a:t>
            </a:r>
            <a:r>
              <a:rPr lang="en-US" altLang="zh-CN" sz="1600" dirty="0" err="1" smtClean="0">
                <a:solidFill>
                  <a:schemeClr val="accent4">
                    <a:lumMod val="50000"/>
                  </a:schemeClr>
                </a:solidFill>
                <a:latin typeface="Times New Roman" pitchFamily="18" charset="0"/>
                <a:cs typeface="Times New Roman" pitchFamily="18" charset="0"/>
              </a:rPr>
              <a:t>com.xwood.bss.provider</a:t>
            </a:r>
            <a:r>
              <a:rPr lang="en-US" altLang="zh-CN" sz="1600" dirty="0" smtClean="0">
                <a:solidFill>
                  <a:schemeClr val="accent4">
                    <a:lumMod val="50000"/>
                  </a:schemeClr>
                </a:solidFill>
                <a:latin typeface="Times New Roman" pitchFamily="18" charset="0"/>
                <a:cs typeface="Times New Roman" pitchFamily="18" charset="0"/>
              </a:rPr>
              <a:t>;</a:t>
            </a:r>
            <a:endParaRPr lang="zh-CN" altLang="en-US" sz="1600" dirty="0" smtClean="0">
              <a:solidFill>
                <a:schemeClr val="accent4">
                  <a:lumMod val="50000"/>
                </a:schemeClr>
              </a:solidFill>
              <a:latin typeface="Times New Roman" pitchFamily="18" charset="0"/>
              <a:cs typeface="Times New Roman" pitchFamily="18" charset="0"/>
            </a:endParaRPr>
          </a:p>
          <a:p>
            <a:r>
              <a:rPr lang="en-US" altLang="zh-CN" sz="1600" dirty="0" smtClean="0">
                <a:solidFill>
                  <a:schemeClr val="accent4">
                    <a:lumMod val="50000"/>
                  </a:schemeClr>
                </a:solidFill>
                <a:latin typeface="Times New Roman" pitchFamily="18" charset="0"/>
                <a:cs typeface="Times New Roman" pitchFamily="18" charset="0"/>
              </a:rPr>
              <a:t>import </a:t>
            </a:r>
            <a:r>
              <a:rPr lang="en-US" altLang="zh-CN" sz="1600" dirty="0" err="1" smtClean="0">
                <a:solidFill>
                  <a:schemeClr val="accent4">
                    <a:lumMod val="50000"/>
                  </a:schemeClr>
                </a:solidFill>
                <a:latin typeface="Times New Roman" pitchFamily="18" charset="0"/>
                <a:cs typeface="Times New Roman" pitchFamily="18" charset="0"/>
              </a:rPr>
              <a:t>org.springframework.stereotype.Service</a:t>
            </a:r>
            <a:r>
              <a:rPr lang="en-US" altLang="zh-CN" sz="1600" dirty="0" smtClean="0">
                <a:solidFill>
                  <a:schemeClr val="accent4">
                    <a:lumMod val="50000"/>
                  </a:schemeClr>
                </a:solidFill>
                <a:latin typeface="Times New Roman" pitchFamily="18" charset="0"/>
                <a:cs typeface="Times New Roman" pitchFamily="18" charset="0"/>
              </a:rPr>
              <a:t>;</a:t>
            </a:r>
          </a:p>
          <a:p>
            <a:r>
              <a:rPr lang="en-US" altLang="zh-CN" sz="1600" dirty="0" smtClean="0">
                <a:solidFill>
                  <a:schemeClr val="accent4">
                    <a:lumMod val="50000"/>
                  </a:schemeClr>
                </a:solidFill>
                <a:latin typeface="Times New Roman" pitchFamily="18" charset="0"/>
                <a:cs typeface="Times New Roman" pitchFamily="18" charset="0"/>
              </a:rPr>
              <a:t>import </a:t>
            </a:r>
            <a:r>
              <a:rPr lang="en-US" altLang="zh-CN" sz="1600" dirty="0" err="1" smtClean="0">
                <a:solidFill>
                  <a:schemeClr val="accent4">
                    <a:lumMod val="50000"/>
                  </a:schemeClr>
                </a:solidFill>
                <a:latin typeface="Times New Roman" pitchFamily="18" charset="0"/>
                <a:cs typeface="Times New Roman" pitchFamily="18" charset="0"/>
              </a:rPr>
              <a:t>com.xwood.globel.iprovider.ISessionProvider</a:t>
            </a:r>
            <a:r>
              <a:rPr lang="en-US" altLang="zh-CN" sz="1600" dirty="0" smtClean="0">
                <a:solidFill>
                  <a:schemeClr val="accent4">
                    <a:lumMod val="50000"/>
                  </a:schemeClr>
                </a:solidFill>
                <a:latin typeface="Times New Roman" pitchFamily="18" charset="0"/>
                <a:cs typeface="Times New Roman" pitchFamily="18" charset="0"/>
              </a:rPr>
              <a:t>;</a:t>
            </a:r>
          </a:p>
          <a:p>
            <a:endParaRPr lang="zh-CN" altLang="en-US" sz="1600" dirty="0" smtClean="0">
              <a:solidFill>
                <a:schemeClr val="accent4">
                  <a:lumMod val="50000"/>
                </a:schemeClr>
              </a:solidFill>
              <a:latin typeface="Times New Roman" pitchFamily="18" charset="0"/>
              <a:cs typeface="Times New Roman" pitchFamily="18" charset="0"/>
            </a:endParaRPr>
          </a:p>
          <a:p>
            <a:r>
              <a:rPr lang="en-US" altLang="zh-CN" sz="1600" dirty="0" smtClean="0">
                <a:solidFill>
                  <a:schemeClr val="accent4">
                    <a:lumMod val="50000"/>
                  </a:schemeClr>
                </a:solidFill>
                <a:latin typeface="Times New Roman" pitchFamily="18" charset="0"/>
                <a:cs typeface="Times New Roman" pitchFamily="18" charset="0"/>
              </a:rPr>
              <a:t>@Service("</a:t>
            </a:r>
            <a:r>
              <a:rPr lang="en-US" altLang="zh-CN" sz="1600" dirty="0" err="1" smtClean="0">
                <a:solidFill>
                  <a:schemeClr val="accent4">
                    <a:lumMod val="50000"/>
                  </a:schemeClr>
                </a:solidFill>
                <a:latin typeface="Times New Roman" pitchFamily="18" charset="0"/>
                <a:cs typeface="Times New Roman" pitchFamily="18" charset="0"/>
              </a:rPr>
              <a:t>sessionProvider</a:t>
            </a:r>
            <a:r>
              <a:rPr lang="en-US" altLang="zh-CN" sz="1600" dirty="0" smtClean="0">
                <a:solidFill>
                  <a:schemeClr val="accent4">
                    <a:lumMod val="50000"/>
                  </a:schemeClr>
                </a:solidFill>
                <a:latin typeface="Times New Roman" pitchFamily="18" charset="0"/>
                <a:cs typeface="Times New Roman" pitchFamily="18" charset="0"/>
              </a:rPr>
              <a:t>")</a:t>
            </a:r>
          </a:p>
          <a:p>
            <a:r>
              <a:rPr lang="en-US" altLang="zh-CN" sz="1600" dirty="0" smtClean="0">
                <a:solidFill>
                  <a:schemeClr val="accent4">
                    <a:lumMod val="50000"/>
                  </a:schemeClr>
                </a:solidFill>
                <a:latin typeface="Times New Roman" pitchFamily="18" charset="0"/>
                <a:cs typeface="Times New Roman" pitchFamily="18" charset="0"/>
              </a:rPr>
              <a:t>public class </a:t>
            </a:r>
            <a:r>
              <a:rPr lang="en-US" altLang="zh-CN" sz="1600" dirty="0" err="1" smtClean="0">
                <a:solidFill>
                  <a:schemeClr val="accent4">
                    <a:lumMod val="50000"/>
                  </a:schemeClr>
                </a:solidFill>
                <a:latin typeface="Times New Roman" pitchFamily="18" charset="0"/>
                <a:cs typeface="Times New Roman" pitchFamily="18" charset="0"/>
              </a:rPr>
              <a:t>SessionProvider</a:t>
            </a:r>
            <a:r>
              <a:rPr lang="en-US" altLang="zh-CN" sz="1600" dirty="0" smtClean="0">
                <a:solidFill>
                  <a:schemeClr val="accent4">
                    <a:lumMod val="50000"/>
                  </a:schemeClr>
                </a:solidFill>
                <a:latin typeface="Times New Roman" pitchFamily="18" charset="0"/>
                <a:cs typeface="Times New Roman" pitchFamily="18" charset="0"/>
              </a:rPr>
              <a:t> implements </a:t>
            </a:r>
            <a:r>
              <a:rPr lang="en-US" altLang="zh-CN" sz="1600" dirty="0" err="1" smtClean="0">
                <a:solidFill>
                  <a:schemeClr val="accent4">
                    <a:lumMod val="50000"/>
                  </a:schemeClr>
                </a:solidFill>
                <a:latin typeface="Times New Roman" pitchFamily="18" charset="0"/>
                <a:cs typeface="Times New Roman" pitchFamily="18" charset="0"/>
              </a:rPr>
              <a:t>ISessionProvider</a:t>
            </a:r>
            <a:r>
              <a:rPr lang="en-US" altLang="zh-CN" sz="1600" dirty="0" smtClean="0">
                <a:solidFill>
                  <a:schemeClr val="accent4">
                    <a:lumMod val="50000"/>
                  </a:schemeClr>
                </a:solidFill>
                <a:latin typeface="Times New Roman" pitchFamily="18" charset="0"/>
                <a:cs typeface="Times New Roman" pitchFamily="18" charset="0"/>
              </a:rPr>
              <a:t> {</a:t>
            </a:r>
          </a:p>
          <a:p>
            <a:endParaRPr lang="zh-CN" altLang="en-US" sz="1600" dirty="0" smtClean="0">
              <a:solidFill>
                <a:schemeClr val="accent4">
                  <a:lumMod val="50000"/>
                </a:schemeClr>
              </a:solidFill>
              <a:latin typeface="Times New Roman" pitchFamily="18" charset="0"/>
              <a:cs typeface="Times New Roman" pitchFamily="18" charset="0"/>
            </a:endParaRPr>
          </a:p>
          <a:p>
            <a:pPr lvl="1"/>
            <a:r>
              <a:rPr lang="en-US" altLang="zh-CN" sz="1600" dirty="0" smtClean="0">
                <a:solidFill>
                  <a:schemeClr val="accent4">
                    <a:lumMod val="50000"/>
                  </a:schemeClr>
                </a:solidFill>
                <a:latin typeface="Times New Roman" pitchFamily="18" charset="0"/>
                <a:cs typeface="Times New Roman" pitchFamily="18" charset="0"/>
              </a:rPr>
              <a:t>@Override</a:t>
            </a:r>
          </a:p>
          <a:p>
            <a:pPr lvl="1"/>
            <a:r>
              <a:rPr lang="en-US" altLang="zh-CN" sz="1600" dirty="0" smtClean="0">
                <a:solidFill>
                  <a:schemeClr val="accent4">
                    <a:lumMod val="50000"/>
                  </a:schemeClr>
                </a:solidFill>
                <a:latin typeface="Times New Roman" pitchFamily="18" charset="0"/>
                <a:cs typeface="Times New Roman" pitchFamily="18" charset="0"/>
              </a:rPr>
              <a:t>public String get() {</a:t>
            </a:r>
          </a:p>
          <a:p>
            <a:pPr lvl="1"/>
            <a:r>
              <a:rPr lang="en-US" altLang="zh-CN" sz="1600" dirty="0" smtClean="0">
                <a:solidFill>
                  <a:schemeClr val="accent4">
                    <a:lumMod val="50000"/>
                  </a:schemeClr>
                </a:solidFill>
                <a:latin typeface="Times New Roman" pitchFamily="18" charset="0"/>
                <a:cs typeface="Times New Roman" pitchFamily="18" charset="0"/>
              </a:rPr>
              <a:t>return "######100000000000000"+</a:t>
            </a:r>
            <a:r>
              <a:rPr lang="en-US" altLang="zh-CN" sz="1600" dirty="0" err="1" smtClean="0">
                <a:solidFill>
                  <a:schemeClr val="accent4">
                    <a:lumMod val="50000"/>
                  </a:schemeClr>
                </a:solidFill>
                <a:latin typeface="Times New Roman" pitchFamily="18" charset="0"/>
                <a:cs typeface="Times New Roman" pitchFamily="18" charset="0"/>
              </a:rPr>
              <a:t>this.hashCode</a:t>
            </a:r>
            <a:r>
              <a:rPr lang="en-US" altLang="zh-CN" sz="1600" dirty="0" smtClean="0">
                <a:solidFill>
                  <a:schemeClr val="accent4">
                    <a:lumMod val="50000"/>
                  </a:schemeClr>
                </a:solidFill>
                <a:latin typeface="Times New Roman" pitchFamily="18" charset="0"/>
                <a:cs typeface="Times New Roman" pitchFamily="18" charset="0"/>
              </a:rPr>
              <a:t>();</a:t>
            </a:r>
          </a:p>
          <a:p>
            <a:pPr lvl="1"/>
            <a:r>
              <a:rPr lang="en-US" altLang="zh-CN" sz="1600" dirty="0" smtClean="0">
                <a:solidFill>
                  <a:schemeClr val="accent4">
                    <a:lumMod val="50000"/>
                  </a:schemeClr>
                </a:solidFill>
                <a:latin typeface="Times New Roman" pitchFamily="18" charset="0"/>
                <a:cs typeface="Times New Roman" pitchFamily="18" charset="0"/>
              </a:rPr>
              <a:t>}</a:t>
            </a:r>
          </a:p>
          <a:p>
            <a:endParaRPr lang="zh-CN" altLang="en-US" sz="1600" dirty="0" smtClean="0">
              <a:solidFill>
                <a:schemeClr val="accent4">
                  <a:lumMod val="50000"/>
                </a:schemeClr>
              </a:solidFill>
              <a:latin typeface="Times New Roman" pitchFamily="18" charset="0"/>
              <a:cs typeface="Times New Roman" pitchFamily="18" charset="0"/>
            </a:endParaRPr>
          </a:p>
          <a:p>
            <a:r>
              <a:rPr lang="en-US" altLang="zh-CN" sz="1600" dirty="0" smtClean="0">
                <a:solidFill>
                  <a:schemeClr val="accent4">
                    <a:lumMod val="50000"/>
                  </a:schemeClr>
                </a:solidFill>
                <a:latin typeface="Times New Roman" pitchFamily="18" charset="0"/>
                <a:cs typeface="Times New Roman" pitchFamily="18" charset="0"/>
              </a:rPr>
              <a:t>}</a:t>
            </a:r>
          </a:p>
          <a:p>
            <a:endParaRPr lang="en-US" altLang="zh-CN" sz="1600" dirty="0" smtClean="0">
              <a:latin typeface="Times New Roman" pitchFamily="18" charset="0"/>
              <a:cs typeface="Times New Roman" pitchFamily="18" charset="0"/>
            </a:endParaRPr>
          </a:p>
          <a:p>
            <a:endParaRPr lang="en-US" altLang="zh-CN" sz="2400" b="1" dirty="0" smtClean="0"/>
          </a:p>
          <a:p>
            <a:endParaRPr lang="zh-CN" altLang="en-US" sz="2400" b="1" dirty="0"/>
          </a:p>
        </p:txBody>
      </p:sp>
    </p:spTree>
    <p:extLst>
      <p:ext uri="{BB962C8B-B14F-4D97-AF65-F5344CB8AC3E}">
        <p14:creationId xmlns="" xmlns:p14="http://schemas.microsoft.com/office/powerpoint/2010/main" val="1687488006"/>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692696"/>
            <a:ext cx="9036496" cy="664840"/>
          </a:xfrm>
        </p:spPr>
        <p:txBody>
          <a:bodyPr>
            <a:normAutofit fontScale="90000"/>
          </a:bodyPr>
          <a:lstStyle/>
          <a:p>
            <a:pPr marL="514350" indent="-514350"/>
            <a:r>
              <a:rPr lang="zh-CN" altLang="en-US" dirty="0" smtClean="0"/>
              <a:t>服务提供者（</a:t>
            </a:r>
            <a:r>
              <a:rPr lang="en-US" altLang="zh-CN" sz="5400" b="1" dirty="0" smtClean="0"/>
              <a:t> provider.xml </a:t>
            </a:r>
            <a:r>
              <a:rPr lang="zh-CN" altLang="en-US" dirty="0" smtClean="0"/>
              <a:t>）</a:t>
            </a:r>
            <a:endParaRPr lang="en-US" altLang="zh-CN" sz="3100" b="1" dirty="0" smtClean="0"/>
          </a:p>
        </p:txBody>
      </p:sp>
      <p:pic>
        <p:nvPicPr>
          <p:cNvPr id="40961" name="Picture 1"/>
          <p:cNvPicPr>
            <a:picLocks noChangeAspect="1" noChangeArrowheads="1"/>
          </p:cNvPicPr>
          <p:nvPr/>
        </p:nvPicPr>
        <p:blipFill>
          <a:blip r:embed="rId3"/>
          <a:srcRect/>
          <a:stretch>
            <a:fillRect/>
          </a:stretch>
        </p:blipFill>
        <p:spPr bwMode="auto">
          <a:xfrm>
            <a:off x="223352" y="2143116"/>
            <a:ext cx="8492052" cy="4464954"/>
          </a:xfrm>
          <a:prstGeom prst="rect">
            <a:avLst/>
          </a:prstGeom>
          <a:noFill/>
          <a:ln w="9525">
            <a:noFill/>
            <a:miter lim="800000"/>
            <a:headEnd/>
            <a:tailEnd/>
          </a:ln>
          <a:effectLst/>
        </p:spPr>
      </p:pic>
    </p:spTree>
    <p:extLst>
      <p:ext uri="{BB962C8B-B14F-4D97-AF65-F5344CB8AC3E}">
        <p14:creationId xmlns="" xmlns:p14="http://schemas.microsoft.com/office/powerpoint/2010/main" val="230938939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653418"/>
            <a:ext cx="8982075" cy="664840"/>
          </a:xfrm>
        </p:spPr>
        <p:txBody>
          <a:bodyPr>
            <a:normAutofit fontScale="90000"/>
          </a:bodyPr>
          <a:lstStyle/>
          <a:p>
            <a:pPr marL="514350" indent="-514350"/>
            <a:r>
              <a:rPr lang="zh-CN" altLang="en-US" dirty="0" smtClean="0"/>
              <a:t>服务消费者</a:t>
            </a:r>
            <a:r>
              <a:rPr lang="en-US" altLang="zh-CN" dirty="0" smtClean="0"/>
              <a:t/>
            </a:r>
            <a:br>
              <a:rPr lang="en-US" altLang="zh-CN" dirty="0" smtClean="0"/>
            </a:br>
            <a:r>
              <a:rPr lang="zh-CN" altLang="en-US" dirty="0" smtClean="0"/>
              <a:t>（</a:t>
            </a:r>
            <a:r>
              <a:rPr lang="en-US" altLang="zh-CN" dirty="0" smtClean="0"/>
              <a:t>Consumer</a:t>
            </a:r>
            <a:r>
              <a:rPr lang="zh-CN" altLang="en-US" dirty="0" smtClean="0"/>
              <a:t>）</a:t>
            </a:r>
            <a:endParaRPr lang="en-US" altLang="zh-CN" dirty="0" smtClean="0"/>
          </a:p>
        </p:txBody>
      </p:sp>
      <p:sp>
        <p:nvSpPr>
          <p:cNvPr id="4" name="TextBox 3"/>
          <p:cNvSpPr txBox="1"/>
          <p:nvPr/>
        </p:nvSpPr>
        <p:spPr>
          <a:xfrm>
            <a:off x="785786" y="2000240"/>
            <a:ext cx="6786610" cy="3231654"/>
          </a:xfrm>
          <a:prstGeom prst="rect">
            <a:avLst/>
          </a:prstGeom>
          <a:noFill/>
        </p:spPr>
        <p:txBody>
          <a:bodyPr wrap="square" rtlCol="0">
            <a:spAutoFit/>
          </a:bodyPr>
          <a:lstStyle/>
          <a:p>
            <a:endParaRPr lang="en-US" altLang="zh-CN" b="1" dirty="0" smtClean="0"/>
          </a:p>
          <a:p>
            <a:r>
              <a:rPr lang="zh-CN" altLang="en-US" sz="2000" dirty="0" smtClean="0">
                <a:solidFill>
                  <a:schemeClr val="tx2">
                    <a:lumMod val="60000"/>
                    <a:lumOff val="40000"/>
                  </a:schemeClr>
                </a:solidFill>
                <a:latin typeface="微软雅黑" pitchFamily="34" charset="-122"/>
                <a:ea typeface="微软雅黑" pitchFamily="34" charset="-122"/>
              </a:rPr>
              <a:t>定义会话服务接口（</a:t>
            </a:r>
            <a:r>
              <a:rPr lang="en-US" altLang="zh-CN" sz="2000" dirty="0" smtClean="0">
                <a:solidFill>
                  <a:schemeClr val="accent4">
                    <a:lumMod val="50000"/>
                  </a:schemeClr>
                </a:solidFill>
                <a:latin typeface="Times New Roman" pitchFamily="18" charset="0"/>
                <a:cs typeface="Times New Roman" pitchFamily="18" charset="0"/>
              </a:rPr>
              <a:t> </a:t>
            </a:r>
            <a:r>
              <a:rPr lang="en-US" altLang="zh-CN" sz="2000" dirty="0" err="1" smtClean="0">
                <a:solidFill>
                  <a:schemeClr val="accent4">
                    <a:lumMod val="50000"/>
                  </a:schemeClr>
                </a:solidFill>
                <a:latin typeface="Times New Roman" pitchFamily="18" charset="0"/>
                <a:cs typeface="Times New Roman" pitchFamily="18" charset="0"/>
              </a:rPr>
              <a:t>ISessionProvider</a:t>
            </a:r>
            <a:r>
              <a:rPr lang="en-US" altLang="zh-CN" sz="2000" dirty="0" smtClean="0">
                <a:solidFill>
                  <a:schemeClr val="accent4">
                    <a:lumMod val="50000"/>
                  </a:schemeClr>
                </a:solidFill>
                <a:latin typeface="Times New Roman" pitchFamily="18" charset="0"/>
                <a:cs typeface="Times New Roman" pitchFamily="18" charset="0"/>
              </a:rPr>
              <a:t> </a:t>
            </a:r>
            <a:r>
              <a:rPr lang="zh-CN" altLang="en-US" sz="2000" dirty="0" smtClean="0">
                <a:solidFill>
                  <a:schemeClr val="tx2">
                    <a:lumMod val="60000"/>
                    <a:lumOff val="40000"/>
                  </a:schemeClr>
                </a:solidFill>
                <a:latin typeface="微软雅黑" pitchFamily="34" charset="-122"/>
                <a:ea typeface="微软雅黑" pitchFamily="34" charset="-122"/>
              </a:rPr>
              <a:t>）</a:t>
            </a:r>
            <a:endParaRPr lang="en-US" altLang="zh-CN" sz="2000" dirty="0" smtClean="0">
              <a:solidFill>
                <a:schemeClr val="tx2">
                  <a:lumMod val="60000"/>
                  <a:lumOff val="40000"/>
                </a:schemeClr>
              </a:solidFill>
              <a:latin typeface="微软雅黑" pitchFamily="34" charset="-122"/>
              <a:ea typeface="微软雅黑" pitchFamily="34" charset="-122"/>
            </a:endParaRPr>
          </a:p>
          <a:p>
            <a:endParaRPr lang="en-US" altLang="zh-CN" sz="2000" dirty="0" smtClean="0">
              <a:solidFill>
                <a:schemeClr val="tx2">
                  <a:lumMod val="60000"/>
                  <a:lumOff val="40000"/>
                </a:schemeClr>
              </a:solidFill>
              <a:latin typeface="微软雅黑" pitchFamily="34" charset="-122"/>
              <a:ea typeface="微软雅黑" pitchFamily="34" charset="-122"/>
            </a:endParaRPr>
          </a:p>
          <a:p>
            <a:r>
              <a:rPr lang="zh-CN" altLang="en-US" sz="2000" b="1" dirty="0" smtClean="0">
                <a:latin typeface="+mn-ea"/>
              </a:rPr>
              <a:t>需要和之前定义提供者服务的接口一致</a:t>
            </a:r>
            <a:endParaRPr lang="en-US" altLang="zh-CN" sz="2000" b="1" dirty="0" smtClean="0">
              <a:latin typeface="+mn-ea"/>
            </a:endParaRPr>
          </a:p>
          <a:p>
            <a:endParaRPr lang="en-US" altLang="zh-CN" b="1" dirty="0" smtClean="0"/>
          </a:p>
          <a:p>
            <a:endParaRPr lang="en-US" altLang="zh-CN" b="1" dirty="0" smtClean="0">
              <a:latin typeface="Times New Roman" pitchFamily="18" charset="0"/>
              <a:cs typeface="Times New Roman" pitchFamily="18" charset="0"/>
            </a:endParaRPr>
          </a:p>
          <a:p>
            <a:r>
              <a:rPr lang="en-US" altLang="zh-CN" dirty="0" smtClean="0">
                <a:solidFill>
                  <a:schemeClr val="accent4">
                    <a:lumMod val="50000"/>
                  </a:schemeClr>
                </a:solidFill>
                <a:latin typeface="Times New Roman" pitchFamily="18" charset="0"/>
                <a:cs typeface="Times New Roman" pitchFamily="18" charset="0"/>
              </a:rPr>
              <a:t>package </a:t>
            </a:r>
            <a:r>
              <a:rPr lang="en-US" altLang="zh-CN" dirty="0" err="1" smtClean="0">
                <a:solidFill>
                  <a:schemeClr val="accent4">
                    <a:lumMod val="50000"/>
                  </a:schemeClr>
                </a:solidFill>
                <a:latin typeface="Times New Roman" pitchFamily="18" charset="0"/>
                <a:cs typeface="Times New Roman" pitchFamily="18" charset="0"/>
              </a:rPr>
              <a:t>com.xwood.globel.iprovider</a:t>
            </a:r>
            <a:r>
              <a:rPr lang="en-US" altLang="zh-CN" dirty="0" smtClean="0">
                <a:solidFill>
                  <a:schemeClr val="accent4">
                    <a:lumMod val="50000"/>
                  </a:schemeClr>
                </a:solidFill>
                <a:latin typeface="Times New Roman" pitchFamily="18" charset="0"/>
                <a:cs typeface="Times New Roman" pitchFamily="18" charset="0"/>
              </a:rPr>
              <a:t>;</a:t>
            </a:r>
          </a:p>
          <a:p>
            <a:endParaRPr lang="zh-CN" altLang="en-US" dirty="0" smtClean="0">
              <a:solidFill>
                <a:schemeClr val="accent4">
                  <a:lumMod val="50000"/>
                </a:schemeClr>
              </a:solidFill>
              <a:latin typeface="Times New Roman" pitchFamily="18" charset="0"/>
              <a:cs typeface="Times New Roman" pitchFamily="18" charset="0"/>
            </a:endParaRPr>
          </a:p>
          <a:p>
            <a:r>
              <a:rPr lang="en-US" altLang="zh-CN" dirty="0" smtClean="0">
                <a:solidFill>
                  <a:schemeClr val="accent4">
                    <a:lumMod val="50000"/>
                  </a:schemeClr>
                </a:solidFill>
                <a:latin typeface="Times New Roman" pitchFamily="18" charset="0"/>
                <a:cs typeface="Times New Roman" pitchFamily="18" charset="0"/>
              </a:rPr>
              <a:t>public interface </a:t>
            </a:r>
            <a:r>
              <a:rPr lang="en-US" altLang="zh-CN" dirty="0" err="1" smtClean="0">
                <a:solidFill>
                  <a:schemeClr val="accent4">
                    <a:lumMod val="50000"/>
                  </a:schemeClr>
                </a:solidFill>
                <a:latin typeface="Times New Roman" pitchFamily="18" charset="0"/>
                <a:cs typeface="Times New Roman" pitchFamily="18" charset="0"/>
              </a:rPr>
              <a:t>ISessionProvider</a:t>
            </a:r>
            <a:r>
              <a:rPr lang="en-US" altLang="zh-CN" dirty="0" smtClean="0">
                <a:solidFill>
                  <a:schemeClr val="accent4">
                    <a:lumMod val="50000"/>
                  </a:schemeClr>
                </a:solidFill>
                <a:latin typeface="Times New Roman" pitchFamily="18" charset="0"/>
                <a:cs typeface="Times New Roman" pitchFamily="18" charset="0"/>
              </a:rPr>
              <a:t> {</a:t>
            </a:r>
          </a:p>
          <a:p>
            <a:r>
              <a:rPr lang="en-US" altLang="zh-CN" dirty="0" smtClean="0">
                <a:solidFill>
                  <a:schemeClr val="accent4">
                    <a:lumMod val="50000"/>
                  </a:schemeClr>
                </a:solidFill>
                <a:latin typeface="Times New Roman" pitchFamily="18" charset="0"/>
                <a:cs typeface="Times New Roman" pitchFamily="18" charset="0"/>
              </a:rPr>
              <a:t>	String  get();</a:t>
            </a:r>
          </a:p>
          <a:p>
            <a:r>
              <a:rPr lang="en-US" altLang="zh-CN" dirty="0" smtClean="0">
                <a:solidFill>
                  <a:schemeClr val="accent4">
                    <a:lumMod val="50000"/>
                  </a:schemeClr>
                </a:solidFill>
                <a:latin typeface="Times New Roman" pitchFamily="18" charset="0"/>
                <a:cs typeface="Times New Roman" pitchFamily="18" charset="0"/>
              </a:rPr>
              <a:t>}</a:t>
            </a:r>
            <a:endParaRPr lang="zh-CN" altLang="en-US" dirty="0">
              <a:solidFill>
                <a:schemeClr val="accent4">
                  <a:lumMod val="50000"/>
                </a:schemeClr>
              </a:solidFill>
              <a:latin typeface="Times New Roman" pitchFamily="18" charset="0"/>
              <a:cs typeface="Times New Roman" pitchFamily="18" charset="0"/>
            </a:endParaRPr>
          </a:p>
        </p:txBody>
      </p:sp>
    </p:spTree>
    <p:extLst>
      <p:ext uri="{BB962C8B-B14F-4D97-AF65-F5344CB8AC3E}">
        <p14:creationId xmlns="" xmlns:p14="http://schemas.microsoft.com/office/powerpoint/2010/main" val="2258472777"/>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normAutofit fontScale="90000"/>
          </a:bodyPr>
          <a:lstStyle/>
          <a:p>
            <a:r>
              <a:rPr lang="zh-CN" altLang="en-US" dirty="0" smtClean="0"/>
              <a:t>服务消费者</a:t>
            </a:r>
            <a:r>
              <a:rPr lang="en-US" altLang="zh-CN" dirty="0" smtClean="0"/>
              <a:t/>
            </a:r>
            <a:br>
              <a:rPr lang="en-US" altLang="zh-CN" dirty="0" smtClean="0"/>
            </a:br>
            <a:r>
              <a:rPr lang="zh-CN" altLang="en-US" dirty="0" smtClean="0"/>
              <a:t>（</a:t>
            </a:r>
            <a:r>
              <a:rPr lang="en-US" altLang="zh-CN" dirty="0" smtClean="0"/>
              <a:t>Consumer</a:t>
            </a:r>
            <a:r>
              <a:rPr lang="zh-CN" altLang="en-US" dirty="0" smtClean="0"/>
              <a:t>）</a:t>
            </a:r>
            <a:endParaRPr lang="zh-CN" altLang="en-US" dirty="0"/>
          </a:p>
        </p:txBody>
      </p:sp>
      <p:sp>
        <p:nvSpPr>
          <p:cNvPr id="3" name="TextBox 2"/>
          <p:cNvSpPr txBox="1"/>
          <p:nvPr/>
        </p:nvSpPr>
        <p:spPr>
          <a:xfrm>
            <a:off x="928662" y="1847088"/>
            <a:ext cx="7834338" cy="5447645"/>
          </a:xfrm>
          <a:prstGeom prst="rect">
            <a:avLst/>
          </a:prstGeom>
          <a:noFill/>
        </p:spPr>
        <p:txBody>
          <a:bodyPr wrap="square" rtlCol="0">
            <a:spAutoFit/>
          </a:bodyPr>
          <a:lstStyle/>
          <a:p>
            <a:r>
              <a:rPr lang="zh-CN" altLang="en-US" dirty="0" smtClean="0">
                <a:solidFill>
                  <a:schemeClr val="tx2">
                    <a:lumMod val="60000"/>
                    <a:lumOff val="40000"/>
                  </a:schemeClr>
                </a:solidFill>
                <a:latin typeface="微软雅黑" pitchFamily="34" charset="-122"/>
                <a:ea typeface="微软雅黑" pitchFamily="34" charset="-122"/>
              </a:rPr>
              <a:t>会话服务提供方实现接口（</a:t>
            </a:r>
            <a:r>
              <a:rPr lang="en-US" altLang="zh-CN" dirty="0" smtClean="0"/>
              <a:t> </a:t>
            </a:r>
            <a:r>
              <a:rPr lang="en-US" altLang="zh-CN" dirty="0" err="1" smtClean="0"/>
              <a:t>SessionConsumer</a:t>
            </a:r>
            <a:r>
              <a:rPr lang="en-US" altLang="zh-CN" dirty="0" smtClean="0"/>
              <a:t> </a:t>
            </a:r>
            <a:r>
              <a:rPr lang="zh-CN" altLang="en-US" dirty="0" smtClean="0">
                <a:solidFill>
                  <a:schemeClr val="tx2">
                    <a:lumMod val="60000"/>
                    <a:lumOff val="40000"/>
                  </a:schemeClr>
                </a:solidFill>
                <a:latin typeface="微软雅黑" pitchFamily="34" charset="-122"/>
                <a:ea typeface="微软雅黑" pitchFamily="34" charset="-122"/>
              </a:rPr>
              <a:t>）</a:t>
            </a:r>
            <a:endParaRPr lang="en-US" altLang="zh-CN" dirty="0" smtClean="0">
              <a:solidFill>
                <a:schemeClr val="tx2">
                  <a:lumMod val="60000"/>
                  <a:lumOff val="40000"/>
                </a:schemeClr>
              </a:solidFill>
              <a:latin typeface="微软雅黑" pitchFamily="34" charset="-122"/>
              <a:ea typeface="微软雅黑" pitchFamily="34" charset="-122"/>
            </a:endParaRPr>
          </a:p>
          <a:p>
            <a:r>
              <a:rPr lang="zh-CN" altLang="en-US" dirty="0" smtClean="0">
                <a:latin typeface="宋体" pitchFamily="2" charset="-122"/>
                <a:ea typeface="宋体" pitchFamily="2" charset="-122"/>
              </a:rPr>
              <a:t>这边通过</a:t>
            </a:r>
            <a:r>
              <a:rPr lang="en-US" altLang="zh-CN" dirty="0" smtClean="0">
                <a:latin typeface="宋体" pitchFamily="2" charset="-122"/>
                <a:ea typeface="宋体" pitchFamily="2" charset="-122"/>
              </a:rPr>
              <a:t>Junt4</a:t>
            </a:r>
            <a:r>
              <a:rPr lang="zh-CN" altLang="en-US" dirty="0" smtClean="0">
                <a:latin typeface="宋体" pitchFamily="2" charset="-122"/>
                <a:ea typeface="宋体" pitchFamily="2" charset="-122"/>
              </a:rPr>
              <a:t>来进行模拟</a:t>
            </a:r>
            <a:r>
              <a:rPr lang="en-US" altLang="zh-CN" dirty="0" smtClean="0">
                <a:latin typeface="宋体" pitchFamily="2" charset="-122"/>
                <a:ea typeface="宋体" pitchFamily="2" charset="-122"/>
              </a:rPr>
              <a:t>Mock</a:t>
            </a:r>
            <a:r>
              <a:rPr lang="zh-CN" altLang="en-US" dirty="0" smtClean="0">
                <a:latin typeface="宋体" pitchFamily="2" charset="-122"/>
                <a:ea typeface="宋体" pitchFamily="2" charset="-122"/>
              </a:rPr>
              <a:t>消费</a:t>
            </a:r>
            <a:r>
              <a:rPr lang="en-US" altLang="zh-CN" dirty="0" smtClean="0">
                <a:latin typeface="宋体" pitchFamily="2" charset="-122"/>
                <a:ea typeface="宋体" pitchFamily="2" charset="-122"/>
              </a:rPr>
              <a:t>Session</a:t>
            </a:r>
            <a:r>
              <a:rPr lang="zh-CN" altLang="en-US" dirty="0" smtClean="0">
                <a:latin typeface="宋体" pitchFamily="2" charset="-122"/>
                <a:ea typeface="宋体" pitchFamily="2" charset="-122"/>
              </a:rPr>
              <a:t>服务</a:t>
            </a:r>
            <a:endParaRPr lang="en-US" altLang="zh-CN" dirty="0" smtClean="0">
              <a:latin typeface="宋体" pitchFamily="2" charset="-122"/>
              <a:ea typeface="宋体" pitchFamily="2" charset="-122"/>
            </a:endParaRPr>
          </a:p>
          <a:p>
            <a:r>
              <a:rPr lang="en-US" altLang="zh-CN" sz="1200" dirty="0" smtClean="0">
                <a:solidFill>
                  <a:schemeClr val="accent6">
                    <a:lumMod val="75000"/>
                  </a:schemeClr>
                </a:solidFill>
                <a:latin typeface="宋体" pitchFamily="2" charset="-122"/>
                <a:ea typeface="宋体" pitchFamily="2" charset="-122"/>
              </a:rPr>
              <a:t>package </a:t>
            </a:r>
            <a:r>
              <a:rPr lang="en-US" altLang="zh-CN" sz="1200" dirty="0" err="1" smtClean="0">
                <a:solidFill>
                  <a:schemeClr val="accent6">
                    <a:lumMod val="75000"/>
                  </a:schemeClr>
                </a:solidFill>
                <a:latin typeface="宋体" pitchFamily="2" charset="-122"/>
                <a:ea typeface="宋体" pitchFamily="2" charset="-122"/>
              </a:rPr>
              <a:t>com.xwood.globel.iprovider</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import </a:t>
            </a:r>
            <a:r>
              <a:rPr lang="en-US" altLang="zh-CN" sz="1200" dirty="0" err="1" smtClean="0">
                <a:solidFill>
                  <a:schemeClr val="accent6">
                    <a:lumMod val="75000"/>
                  </a:schemeClr>
                </a:solidFill>
                <a:latin typeface="宋体" pitchFamily="2" charset="-122"/>
                <a:ea typeface="宋体" pitchFamily="2" charset="-122"/>
              </a:rPr>
              <a:t>org.junit.Test</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import </a:t>
            </a:r>
            <a:r>
              <a:rPr lang="en-US" altLang="zh-CN" sz="1200" dirty="0" err="1" smtClean="0">
                <a:solidFill>
                  <a:schemeClr val="accent6">
                    <a:lumMod val="75000"/>
                  </a:schemeClr>
                </a:solidFill>
                <a:latin typeface="宋体" pitchFamily="2" charset="-122"/>
                <a:ea typeface="宋体" pitchFamily="2" charset="-122"/>
              </a:rPr>
              <a:t>org.junit.runner.RunWith</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import </a:t>
            </a:r>
            <a:r>
              <a:rPr lang="en-US" altLang="zh-CN" sz="1200" dirty="0" err="1" smtClean="0">
                <a:solidFill>
                  <a:schemeClr val="accent6">
                    <a:lumMod val="75000"/>
                  </a:schemeClr>
                </a:solidFill>
                <a:latin typeface="宋体" pitchFamily="2" charset="-122"/>
                <a:ea typeface="宋体" pitchFamily="2" charset="-122"/>
              </a:rPr>
              <a:t>org.springframework.beans.factory.annotation.Autowired</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import </a:t>
            </a:r>
            <a:r>
              <a:rPr lang="en-US" altLang="zh-CN" sz="1200" dirty="0" err="1" smtClean="0">
                <a:solidFill>
                  <a:schemeClr val="accent6">
                    <a:lumMod val="75000"/>
                  </a:schemeClr>
                </a:solidFill>
                <a:latin typeface="宋体" pitchFamily="2" charset="-122"/>
                <a:ea typeface="宋体" pitchFamily="2" charset="-122"/>
              </a:rPr>
              <a:t>org.springframework.test.context.ContextConfiguration</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Import org.springframework.test.context.junit4.SpringJUnit4ClassRunner;</a:t>
            </a:r>
          </a:p>
          <a:p>
            <a:r>
              <a:rPr lang="en-US" altLang="zh-CN" sz="1200" dirty="0" smtClean="0">
                <a:solidFill>
                  <a:schemeClr val="accent6">
                    <a:lumMod val="75000"/>
                  </a:schemeClr>
                </a:solidFill>
                <a:latin typeface="宋体" pitchFamily="2" charset="-122"/>
                <a:ea typeface="宋体" pitchFamily="2" charset="-122"/>
              </a:rPr>
              <a:t>import </a:t>
            </a:r>
            <a:r>
              <a:rPr lang="en-US" altLang="zh-CN" sz="1200" dirty="0" err="1" smtClean="0">
                <a:solidFill>
                  <a:schemeClr val="accent6">
                    <a:lumMod val="75000"/>
                  </a:schemeClr>
                </a:solidFill>
                <a:latin typeface="宋体" pitchFamily="2" charset="-122"/>
                <a:ea typeface="宋体" pitchFamily="2" charset="-122"/>
              </a:rPr>
              <a:t>com.xwood.globel.iprovider.ISessionProvider</a:t>
            </a:r>
            <a:r>
              <a:rPr lang="en-US" altLang="zh-CN" sz="1200" dirty="0" smtClean="0">
                <a:solidFill>
                  <a:schemeClr val="accent6">
                    <a:lumMod val="75000"/>
                  </a:schemeClr>
                </a:solidFill>
                <a:latin typeface="宋体" pitchFamily="2" charset="-122"/>
                <a:ea typeface="宋体" pitchFamily="2" charset="-122"/>
              </a:rPr>
              <a:t>;</a:t>
            </a:r>
          </a:p>
          <a:p>
            <a:endParaRPr lang="en-US" altLang="zh-CN" sz="1200" dirty="0" smtClean="0">
              <a:solidFill>
                <a:schemeClr val="accent6">
                  <a:lumMod val="75000"/>
                </a:schemeClr>
              </a:solidFill>
              <a:latin typeface="宋体" pitchFamily="2" charset="-122"/>
              <a:ea typeface="宋体" pitchFamily="2" charset="-122"/>
            </a:endParaRPr>
          </a:p>
          <a:p>
            <a:r>
              <a:rPr lang="en-US" altLang="zh-CN" sz="1200" dirty="0" smtClean="0">
                <a:solidFill>
                  <a:schemeClr val="accent6">
                    <a:lumMod val="75000"/>
                  </a:schemeClr>
                </a:solidFill>
                <a:latin typeface="宋体" pitchFamily="2" charset="-122"/>
                <a:ea typeface="宋体" pitchFamily="2" charset="-122"/>
              </a:rPr>
              <a:t>@</a:t>
            </a:r>
            <a:r>
              <a:rPr lang="en-US" altLang="zh-CN" sz="1200" dirty="0" err="1" smtClean="0">
                <a:solidFill>
                  <a:schemeClr val="accent6">
                    <a:lumMod val="75000"/>
                  </a:schemeClr>
                </a:solidFill>
                <a:latin typeface="宋体" pitchFamily="2" charset="-122"/>
                <a:ea typeface="宋体" pitchFamily="2" charset="-122"/>
              </a:rPr>
              <a:t>RunWith</a:t>
            </a:r>
            <a:r>
              <a:rPr lang="en-US" altLang="zh-CN" sz="1200" dirty="0" smtClean="0">
                <a:solidFill>
                  <a:schemeClr val="accent6">
                    <a:lumMod val="75000"/>
                  </a:schemeClr>
                </a:solidFill>
                <a:latin typeface="宋体" pitchFamily="2" charset="-122"/>
                <a:ea typeface="宋体" pitchFamily="2" charset="-122"/>
              </a:rPr>
              <a:t>(SpringJUnit4ClassRunner.class)</a:t>
            </a:r>
          </a:p>
          <a:p>
            <a:r>
              <a:rPr lang="en-US" altLang="zh-CN" sz="1200" dirty="0" smtClean="0">
                <a:solidFill>
                  <a:schemeClr val="accent6">
                    <a:lumMod val="75000"/>
                  </a:schemeClr>
                </a:solidFill>
                <a:latin typeface="宋体" pitchFamily="2" charset="-122"/>
                <a:ea typeface="宋体" pitchFamily="2" charset="-122"/>
              </a:rPr>
              <a:t>@</a:t>
            </a:r>
            <a:r>
              <a:rPr lang="en-US" altLang="zh-CN" sz="1200" dirty="0" err="1" smtClean="0">
                <a:solidFill>
                  <a:schemeClr val="accent6">
                    <a:lumMod val="75000"/>
                  </a:schemeClr>
                </a:solidFill>
                <a:latin typeface="宋体" pitchFamily="2" charset="-122"/>
                <a:ea typeface="宋体" pitchFamily="2" charset="-122"/>
              </a:rPr>
              <a:t>ContextConfiguration</a:t>
            </a:r>
            <a:r>
              <a:rPr lang="en-US" altLang="zh-CN" sz="1200" dirty="0" smtClean="0">
                <a:solidFill>
                  <a:schemeClr val="accent6">
                    <a:lumMod val="75000"/>
                  </a:schemeClr>
                </a:solidFill>
                <a:latin typeface="宋体" pitchFamily="2" charset="-122"/>
                <a:ea typeface="宋体" pitchFamily="2" charset="-122"/>
              </a:rPr>
              <a:t>(locations = {"</a:t>
            </a:r>
            <a:r>
              <a:rPr lang="en-US" altLang="zh-CN" sz="1200" dirty="0" err="1" smtClean="0">
                <a:solidFill>
                  <a:schemeClr val="accent6">
                    <a:lumMod val="75000"/>
                  </a:schemeClr>
                </a:solidFill>
                <a:latin typeface="宋体" pitchFamily="2" charset="-122"/>
                <a:ea typeface="宋体" pitchFamily="2" charset="-122"/>
              </a:rPr>
              <a:t>classpath:spring-dubbo.xml</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public class </a:t>
            </a:r>
            <a:r>
              <a:rPr lang="en-US" altLang="zh-CN" sz="1200" dirty="0" err="1" smtClean="0">
                <a:solidFill>
                  <a:schemeClr val="accent6">
                    <a:lumMod val="75000"/>
                  </a:schemeClr>
                </a:solidFill>
                <a:latin typeface="宋体" pitchFamily="2" charset="-122"/>
                <a:ea typeface="宋体" pitchFamily="2" charset="-122"/>
              </a:rPr>
              <a:t>SessionConsumer</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	</a:t>
            </a:r>
          </a:p>
          <a:p>
            <a:r>
              <a:rPr lang="en-US" altLang="zh-CN" sz="1200" dirty="0" smtClean="0">
                <a:solidFill>
                  <a:schemeClr val="accent6">
                    <a:lumMod val="75000"/>
                  </a:schemeClr>
                </a:solidFill>
                <a:latin typeface="宋体" pitchFamily="2" charset="-122"/>
                <a:ea typeface="宋体" pitchFamily="2" charset="-122"/>
              </a:rPr>
              <a:t>	    @</a:t>
            </a:r>
            <a:r>
              <a:rPr lang="en-US" altLang="zh-CN" sz="1200" dirty="0" err="1" smtClean="0">
                <a:solidFill>
                  <a:schemeClr val="accent6">
                    <a:lumMod val="75000"/>
                  </a:schemeClr>
                </a:solidFill>
                <a:latin typeface="宋体" pitchFamily="2" charset="-122"/>
                <a:ea typeface="宋体" pitchFamily="2" charset="-122"/>
              </a:rPr>
              <a:t>Autowired</a:t>
            </a:r>
            <a:endParaRPr lang="en-US" altLang="zh-CN" sz="1200" dirty="0" smtClean="0">
              <a:solidFill>
                <a:schemeClr val="accent6">
                  <a:lumMod val="75000"/>
                </a:schemeClr>
              </a:solidFill>
              <a:latin typeface="宋体" pitchFamily="2" charset="-122"/>
              <a:ea typeface="宋体" pitchFamily="2" charset="-122"/>
            </a:endParaRPr>
          </a:p>
          <a:p>
            <a:r>
              <a:rPr lang="en-US" altLang="zh-CN" sz="1200" dirty="0" smtClean="0">
                <a:solidFill>
                  <a:schemeClr val="accent6">
                    <a:lumMod val="75000"/>
                  </a:schemeClr>
                </a:solidFill>
                <a:latin typeface="宋体" pitchFamily="2" charset="-122"/>
                <a:ea typeface="宋体" pitchFamily="2" charset="-122"/>
              </a:rPr>
              <a:t>	    private </a:t>
            </a:r>
            <a:r>
              <a:rPr lang="en-US" altLang="zh-CN" sz="1200" dirty="0" err="1" smtClean="0">
                <a:solidFill>
                  <a:schemeClr val="accent6">
                    <a:lumMod val="75000"/>
                  </a:schemeClr>
                </a:solidFill>
                <a:latin typeface="宋体" pitchFamily="2" charset="-122"/>
                <a:ea typeface="宋体" pitchFamily="2" charset="-122"/>
              </a:rPr>
              <a:t>ISessionProvider</a:t>
            </a:r>
            <a:r>
              <a:rPr lang="en-US" altLang="zh-CN" sz="1200" dirty="0" smtClean="0">
                <a:solidFill>
                  <a:schemeClr val="accent6">
                    <a:lumMod val="75000"/>
                  </a:schemeClr>
                </a:solidFill>
                <a:latin typeface="宋体" pitchFamily="2" charset="-122"/>
                <a:ea typeface="宋体" pitchFamily="2" charset="-122"/>
              </a:rPr>
              <a:t> </a:t>
            </a:r>
            <a:r>
              <a:rPr lang="en-US" altLang="zh-CN" sz="1200" dirty="0" err="1" smtClean="0">
                <a:solidFill>
                  <a:schemeClr val="accent6">
                    <a:lumMod val="75000"/>
                  </a:schemeClr>
                </a:solidFill>
                <a:latin typeface="宋体" pitchFamily="2" charset="-122"/>
                <a:ea typeface="宋体" pitchFamily="2" charset="-122"/>
              </a:rPr>
              <a:t>spr</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	 </a:t>
            </a:r>
          </a:p>
          <a:p>
            <a:r>
              <a:rPr lang="en-US" altLang="zh-CN" sz="1200" dirty="0" smtClean="0">
                <a:solidFill>
                  <a:schemeClr val="accent6">
                    <a:lumMod val="75000"/>
                  </a:schemeClr>
                </a:solidFill>
                <a:latin typeface="宋体" pitchFamily="2" charset="-122"/>
                <a:ea typeface="宋体" pitchFamily="2" charset="-122"/>
              </a:rPr>
              <a:t>	   @Test</a:t>
            </a:r>
          </a:p>
          <a:p>
            <a:r>
              <a:rPr lang="en-US" altLang="zh-CN" sz="1200" dirty="0" smtClean="0">
                <a:solidFill>
                  <a:schemeClr val="accent6">
                    <a:lumMod val="75000"/>
                  </a:schemeClr>
                </a:solidFill>
                <a:latin typeface="宋体" pitchFamily="2" charset="-122"/>
                <a:ea typeface="宋体" pitchFamily="2" charset="-122"/>
              </a:rPr>
              <a:t>	    public void </a:t>
            </a:r>
            <a:r>
              <a:rPr lang="en-US" altLang="zh-CN" sz="1200" dirty="0" err="1" smtClean="0">
                <a:solidFill>
                  <a:schemeClr val="accent6">
                    <a:lumMod val="75000"/>
                  </a:schemeClr>
                </a:solidFill>
                <a:latin typeface="宋体" pitchFamily="2" charset="-122"/>
                <a:ea typeface="宋体" pitchFamily="2" charset="-122"/>
              </a:rPr>
              <a:t>getSessionId</a:t>
            </a:r>
            <a:r>
              <a:rPr lang="en-US" altLang="zh-CN" sz="1200" dirty="0" smtClean="0">
                <a:solidFill>
                  <a:schemeClr val="accent6">
                    <a:lumMod val="75000"/>
                  </a:schemeClr>
                </a:solidFill>
                <a:latin typeface="宋体" pitchFamily="2" charset="-122"/>
                <a:ea typeface="宋体" pitchFamily="2" charset="-122"/>
              </a:rPr>
              <a:t>() {</a:t>
            </a:r>
          </a:p>
          <a:p>
            <a:r>
              <a:rPr lang="en-US" altLang="zh-CN" sz="1200" dirty="0" smtClean="0">
                <a:solidFill>
                  <a:schemeClr val="accent6">
                    <a:lumMod val="75000"/>
                  </a:schemeClr>
                </a:solidFill>
                <a:latin typeface="宋体" pitchFamily="2" charset="-122"/>
                <a:ea typeface="宋体" pitchFamily="2" charset="-122"/>
              </a:rPr>
              <a:t>		   </a:t>
            </a:r>
            <a:r>
              <a:rPr lang="en-US" altLang="zh-CN" sz="1200" dirty="0" err="1" smtClean="0">
                <a:solidFill>
                  <a:schemeClr val="accent6">
                    <a:lumMod val="75000"/>
                  </a:schemeClr>
                </a:solidFill>
                <a:latin typeface="宋体" pitchFamily="2" charset="-122"/>
                <a:ea typeface="宋体" pitchFamily="2" charset="-122"/>
              </a:rPr>
              <a:t>System.out.println</a:t>
            </a:r>
            <a:r>
              <a:rPr lang="en-US" altLang="zh-CN" sz="1200" dirty="0" smtClean="0">
                <a:solidFill>
                  <a:schemeClr val="accent6">
                    <a:lumMod val="75000"/>
                  </a:schemeClr>
                </a:solidFill>
                <a:latin typeface="宋体" pitchFamily="2" charset="-122"/>
                <a:ea typeface="宋体" pitchFamily="2" charset="-122"/>
              </a:rPr>
              <a:t>(</a:t>
            </a:r>
            <a:r>
              <a:rPr lang="en-US" altLang="zh-CN" sz="1200" dirty="0" err="1" smtClean="0">
                <a:solidFill>
                  <a:schemeClr val="accent6">
                    <a:lumMod val="75000"/>
                  </a:schemeClr>
                </a:solidFill>
                <a:latin typeface="宋体" pitchFamily="2" charset="-122"/>
                <a:ea typeface="宋体" pitchFamily="2" charset="-122"/>
              </a:rPr>
              <a:t>spr.get</a:t>
            </a:r>
            <a:r>
              <a:rPr lang="en-US" altLang="zh-CN" sz="1200" dirty="0" smtClean="0">
                <a:solidFill>
                  <a:schemeClr val="accent6">
                    <a:lumMod val="75000"/>
                  </a:schemeClr>
                </a:solidFill>
                <a:latin typeface="宋体" pitchFamily="2" charset="-122"/>
                <a:ea typeface="宋体" pitchFamily="2" charset="-122"/>
              </a:rPr>
              <a:t>());</a:t>
            </a:r>
          </a:p>
          <a:p>
            <a:r>
              <a:rPr lang="en-US" altLang="zh-CN" sz="1200" dirty="0" smtClean="0">
                <a:solidFill>
                  <a:schemeClr val="accent6">
                    <a:lumMod val="75000"/>
                  </a:schemeClr>
                </a:solidFill>
                <a:latin typeface="宋体" pitchFamily="2" charset="-122"/>
                <a:ea typeface="宋体" pitchFamily="2" charset="-122"/>
              </a:rPr>
              <a:t>	   }</a:t>
            </a:r>
          </a:p>
          <a:p>
            <a:r>
              <a:rPr lang="en-US" altLang="zh-CN" sz="1200" dirty="0" smtClean="0">
                <a:solidFill>
                  <a:schemeClr val="accent6">
                    <a:lumMod val="75000"/>
                  </a:schemeClr>
                </a:solidFill>
                <a:latin typeface="宋体" pitchFamily="2" charset="-122"/>
                <a:ea typeface="宋体" pitchFamily="2" charset="-122"/>
              </a:rPr>
              <a:t>	    	 </a:t>
            </a:r>
          </a:p>
          <a:p>
            <a:endParaRPr lang="en-US" altLang="zh-CN" sz="1200" dirty="0" smtClean="0">
              <a:solidFill>
                <a:schemeClr val="accent6">
                  <a:lumMod val="75000"/>
                </a:schemeClr>
              </a:solidFill>
              <a:latin typeface="宋体" pitchFamily="2" charset="-122"/>
              <a:ea typeface="宋体" pitchFamily="2" charset="-122"/>
            </a:endParaRPr>
          </a:p>
          <a:p>
            <a:r>
              <a:rPr lang="en-US" altLang="zh-CN" sz="1200" dirty="0" smtClean="0">
                <a:solidFill>
                  <a:schemeClr val="accent6">
                    <a:lumMod val="75000"/>
                  </a:schemeClr>
                </a:solidFill>
                <a:latin typeface="宋体" pitchFamily="2" charset="-122"/>
                <a:ea typeface="宋体" pitchFamily="2" charset="-122"/>
              </a:rPr>
              <a:t>}</a:t>
            </a:r>
          </a:p>
          <a:p>
            <a:endParaRPr lang="en-US" altLang="zh-CN" sz="1200" dirty="0" smtClean="0">
              <a:solidFill>
                <a:schemeClr val="accent6">
                  <a:lumMod val="75000"/>
                </a:schemeClr>
              </a:solidFill>
              <a:latin typeface="微软雅黑" pitchFamily="34" charset="-122"/>
              <a:ea typeface="微软雅黑" pitchFamily="34" charset="-122"/>
            </a:endParaRPr>
          </a:p>
          <a:p>
            <a:endParaRPr lang="en-US" altLang="zh-CN" sz="1200" dirty="0" smtClean="0">
              <a:solidFill>
                <a:schemeClr val="accent6">
                  <a:lumMod val="75000"/>
                </a:schemeClr>
              </a:solidFill>
              <a:latin typeface="微软雅黑" pitchFamily="34" charset="-122"/>
              <a:ea typeface="微软雅黑" pitchFamily="34" charset="-122"/>
            </a:endParaRPr>
          </a:p>
          <a:p>
            <a:endParaRPr lang="zh-CN" altLang="en-US" sz="1200" dirty="0">
              <a:solidFill>
                <a:schemeClr val="accent6">
                  <a:lumMod val="75000"/>
                </a:schemeClr>
              </a:solidFill>
            </a:endParaRP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903900"/>
            <a:ext cx="9036496" cy="664840"/>
          </a:xfrm>
        </p:spPr>
        <p:txBody>
          <a:bodyPr>
            <a:noAutofit/>
          </a:bodyPr>
          <a:lstStyle/>
          <a:p>
            <a:pPr marL="514350" indent="-514350"/>
            <a:r>
              <a:rPr lang="zh-CN" altLang="en-US" sz="4500" dirty="0" smtClean="0"/>
              <a:t>服务消费者</a:t>
            </a:r>
            <a:r>
              <a:rPr lang="en-US" altLang="zh-CN" sz="4500" dirty="0" smtClean="0"/>
              <a:t/>
            </a:r>
            <a:br>
              <a:rPr lang="en-US" altLang="zh-CN" sz="4500" dirty="0" smtClean="0"/>
            </a:br>
            <a:r>
              <a:rPr lang="zh-CN" altLang="en-US" sz="4500" dirty="0" smtClean="0"/>
              <a:t>（</a:t>
            </a:r>
            <a:r>
              <a:rPr lang="en-US" altLang="zh-CN" sz="4500" dirty="0" smtClean="0"/>
              <a:t>Consumer</a:t>
            </a:r>
            <a:r>
              <a:rPr lang="zh-CN" altLang="en-US" sz="4500" dirty="0" smtClean="0"/>
              <a:t>）</a:t>
            </a:r>
            <a:r>
              <a:rPr lang="en-US" altLang="zh-CN" sz="4500" dirty="0" smtClean="0"/>
              <a:t>- consumer.xml</a:t>
            </a:r>
          </a:p>
        </p:txBody>
      </p:sp>
      <p:pic>
        <p:nvPicPr>
          <p:cNvPr id="33793" name="Picture 1"/>
          <p:cNvPicPr>
            <a:picLocks noChangeAspect="1" noChangeArrowheads="1"/>
          </p:cNvPicPr>
          <p:nvPr/>
        </p:nvPicPr>
        <p:blipFill>
          <a:blip r:embed="rId3"/>
          <a:srcRect/>
          <a:stretch>
            <a:fillRect/>
          </a:stretch>
        </p:blipFill>
        <p:spPr bwMode="auto">
          <a:xfrm>
            <a:off x="785786" y="2928934"/>
            <a:ext cx="7786686" cy="3314713"/>
          </a:xfrm>
          <a:prstGeom prst="rect">
            <a:avLst/>
          </a:prstGeom>
          <a:noFill/>
          <a:ln w="9525">
            <a:noFill/>
            <a:miter lim="800000"/>
            <a:headEnd/>
            <a:tailEnd/>
          </a:ln>
          <a:effectLst/>
        </p:spPr>
      </p:pic>
    </p:spTree>
    <p:extLst>
      <p:ext uri="{BB962C8B-B14F-4D97-AF65-F5344CB8AC3E}">
        <p14:creationId xmlns="" xmlns:p14="http://schemas.microsoft.com/office/powerpoint/2010/main" val="132333192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214282" y="0"/>
            <a:ext cx="8305800" cy="846980"/>
          </a:xfrm>
        </p:spPr>
        <p:txBody>
          <a:bodyPr/>
          <a:lstStyle/>
          <a:p>
            <a:r>
              <a:rPr lang="zh-CN" altLang="en-US" smtClean="0"/>
              <a:t>开发扩展（了解）</a:t>
            </a:r>
            <a:endParaRPr lang="zh-CN" altLang="en-US" dirty="0"/>
          </a:p>
        </p:txBody>
      </p:sp>
      <p:sp>
        <p:nvSpPr>
          <p:cNvPr id="3" name="TextBox 2"/>
          <p:cNvSpPr txBox="1"/>
          <p:nvPr/>
        </p:nvSpPr>
        <p:spPr>
          <a:xfrm>
            <a:off x="1142976" y="846980"/>
            <a:ext cx="6572296" cy="6201698"/>
          </a:xfrm>
          <a:prstGeom prst="rect">
            <a:avLst/>
          </a:prstGeom>
          <a:noFill/>
        </p:spPr>
        <p:txBody>
          <a:bodyPr wrap="square" numCol="2" rtlCol="0">
            <a:spAutoFit/>
          </a:bodyPr>
          <a:lstStyle/>
          <a:p>
            <a:r>
              <a:rPr lang="zh-CN" altLang="en-US" sz="1400" dirty="0" smtClean="0">
                <a:latin typeface="+mn-ea"/>
              </a:rPr>
              <a:t>协议扩展</a:t>
            </a:r>
            <a:endParaRPr lang="en-US" altLang="zh-CN" sz="1400" dirty="0" smtClean="0">
              <a:latin typeface="+mn-ea"/>
            </a:endParaRPr>
          </a:p>
          <a:p>
            <a:r>
              <a:rPr lang="zh-CN" altLang="en-US" sz="1400" dirty="0" smtClean="0">
                <a:latin typeface="+mn-ea"/>
              </a:rPr>
              <a:t>调用拦截扩展</a:t>
            </a:r>
          </a:p>
          <a:p>
            <a:r>
              <a:rPr lang="zh-CN" altLang="en-US" sz="1400" dirty="0" smtClean="0">
                <a:latin typeface="+mn-ea"/>
              </a:rPr>
              <a:t>引用监听扩展</a:t>
            </a:r>
          </a:p>
          <a:p>
            <a:r>
              <a:rPr lang="zh-CN" altLang="en-US" sz="1400" dirty="0" smtClean="0">
                <a:latin typeface="+mn-ea"/>
              </a:rPr>
              <a:t>暴露监听扩展</a:t>
            </a:r>
          </a:p>
          <a:p>
            <a:r>
              <a:rPr lang="zh-CN" altLang="en-US" sz="1400" dirty="0" smtClean="0">
                <a:latin typeface="+mn-ea"/>
              </a:rPr>
              <a:t>集群扩展</a:t>
            </a:r>
          </a:p>
          <a:p>
            <a:r>
              <a:rPr lang="zh-CN" altLang="en-US" sz="1400" dirty="0" smtClean="0">
                <a:latin typeface="+mn-ea"/>
              </a:rPr>
              <a:t>路由扩展</a:t>
            </a:r>
          </a:p>
          <a:p>
            <a:r>
              <a:rPr lang="zh-CN" altLang="en-US" sz="1400" dirty="0" smtClean="0">
                <a:latin typeface="+mn-ea"/>
              </a:rPr>
              <a:t>负载均衡扩展</a:t>
            </a:r>
          </a:p>
          <a:p>
            <a:r>
              <a:rPr lang="zh-CN" altLang="en-US" sz="1400" dirty="0" smtClean="0">
                <a:latin typeface="+mn-ea"/>
              </a:rPr>
              <a:t>合并结果扩展</a:t>
            </a:r>
          </a:p>
          <a:p>
            <a:r>
              <a:rPr lang="zh-CN" altLang="en-US" sz="1400" dirty="0" smtClean="0">
                <a:latin typeface="+mn-ea"/>
              </a:rPr>
              <a:t>注册中心扩展</a:t>
            </a:r>
          </a:p>
          <a:p>
            <a:r>
              <a:rPr lang="zh-CN" altLang="en-US" sz="1400" dirty="0" smtClean="0">
                <a:latin typeface="+mn-ea"/>
              </a:rPr>
              <a:t>监控中心扩展</a:t>
            </a:r>
          </a:p>
          <a:p>
            <a:r>
              <a:rPr lang="zh-CN" altLang="en-US" sz="1400" dirty="0" smtClean="0">
                <a:latin typeface="+mn-ea"/>
              </a:rPr>
              <a:t>扩展点加载扩展</a:t>
            </a:r>
          </a:p>
          <a:p>
            <a:r>
              <a:rPr lang="zh-CN" altLang="en-US" sz="1400" dirty="0" smtClean="0">
                <a:latin typeface="+mn-ea"/>
              </a:rPr>
              <a:t>动态代理扩展</a:t>
            </a:r>
          </a:p>
          <a:p>
            <a:r>
              <a:rPr lang="zh-CN" altLang="en-US" sz="1400" dirty="0" smtClean="0">
                <a:latin typeface="+mn-ea"/>
              </a:rPr>
              <a:t>编译器扩展</a:t>
            </a:r>
          </a:p>
          <a:p>
            <a:r>
              <a:rPr lang="zh-CN" altLang="en-US" sz="1400" dirty="0" smtClean="0">
                <a:latin typeface="+mn-ea"/>
              </a:rPr>
              <a:t>消息派发扩展</a:t>
            </a:r>
          </a:p>
          <a:p>
            <a:r>
              <a:rPr lang="zh-CN" altLang="en-US" sz="1400" dirty="0" smtClean="0">
                <a:latin typeface="+mn-ea"/>
              </a:rPr>
              <a:t>线程池扩展</a:t>
            </a:r>
          </a:p>
          <a:p>
            <a:r>
              <a:rPr lang="zh-CN" altLang="en-US" sz="1400" dirty="0" smtClean="0">
                <a:latin typeface="+mn-ea"/>
              </a:rPr>
              <a:t>序列化扩展</a:t>
            </a:r>
          </a:p>
          <a:p>
            <a:r>
              <a:rPr lang="zh-CN" altLang="en-US" sz="1400" dirty="0" smtClean="0">
                <a:latin typeface="+mn-ea"/>
              </a:rPr>
              <a:t>网络传输扩展</a:t>
            </a:r>
            <a:endParaRPr lang="en-US" altLang="zh-CN" sz="1400" dirty="0" smtClean="0">
              <a:latin typeface="+mn-ea"/>
            </a:endParaRPr>
          </a:p>
          <a:p>
            <a:r>
              <a:rPr lang="zh-CN" altLang="en-US" sz="1400" dirty="0" smtClean="0">
                <a:latin typeface="+mn-ea"/>
              </a:rPr>
              <a:t>信息交换扩展</a:t>
            </a:r>
          </a:p>
          <a:p>
            <a:r>
              <a:rPr lang="zh-CN" altLang="en-US" sz="1400" dirty="0" smtClean="0">
                <a:latin typeface="+mn-ea"/>
              </a:rPr>
              <a:t>组网扩展</a:t>
            </a:r>
          </a:p>
          <a:p>
            <a:r>
              <a:rPr lang="en-US" altLang="en-US" sz="1400" dirty="0" smtClean="0">
                <a:latin typeface="+mn-ea"/>
              </a:rPr>
              <a:t>Telnet</a:t>
            </a:r>
            <a:r>
              <a:rPr lang="zh-CN" altLang="en-US" sz="1400" dirty="0" smtClean="0">
                <a:latin typeface="+mn-ea"/>
              </a:rPr>
              <a:t>命令扩展</a:t>
            </a:r>
          </a:p>
          <a:p>
            <a:r>
              <a:rPr lang="zh-CN" altLang="en-US" sz="1400" dirty="0" smtClean="0">
                <a:latin typeface="+mn-ea"/>
              </a:rPr>
              <a:t>状态检查扩展</a:t>
            </a:r>
          </a:p>
          <a:p>
            <a:r>
              <a:rPr lang="zh-CN" altLang="en-US" sz="1400" dirty="0" smtClean="0">
                <a:latin typeface="+mn-ea"/>
              </a:rPr>
              <a:t>容器扩展</a:t>
            </a:r>
          </a:p>
          <a:p>
            <a:r>
              <a:rPr lang="zh-CN" altLang="en-US" sz="1400" dirty="0" smtClean="0">
                <a:latin typeface="+mn-ea"/>
              </a:rPr>
              <a:t>页面扩展</a:t>
            </a:r>
          </a:p>
          <a:p>
            <a:r>
              <a:rPr lang="zh-CN" altLang="en-US" sz="1400" dirty="0" smtClean="0">
                <a:latin typeface="+mn-ea"/>
              </a:rPr>
              <a:t>缓存扩展</a:t>
            </a:r>
          </a:p>
          <a:p>
            <a:r>
              <a:rPr lang="zh-CN" altLang="en-US" sz="1400" dirty="0" smtClean="0">
                <a:latin typeface="+mn-ea"/>
              </a:rPr>
              <a:t>验证扩展</a:t>
            </a:r>
          </a:p>
          <a:p>
            <a:r>
              <a:rPr lang="zh-CN" altLang="en-US" sz="1400" dirty="0" smtClean="0">
                <a:latin typeface="+mn-ea"/>
              </a:rPr>
              <a:t>日志适配扩展</a:t>
            </a:r>
          </a:p>
          <a:p>
            <a:endParaRPr lang="zh-CN" altLang="en-US" sz="1400" dirty="0" smtClean="0">
              <a:latin typeface="+mn-ea"/>
            </a:endParaRPr>
          </a:p>
          <a:p>
            <a:endParaRPr lang="zh-CN" altLang="en-US" b="1" dirty="0"/>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2708920"/>
            <a:ext cx="7920880" cy="1400383"/>
          </a:xfrm>
          <a:prstGeom prst="rect">
            <a:avLst/>
          </a:prstGeom>
          <a:noFill/>
        </p:spPr>
        <p:txBody>
          <a:bodyPr wrap="square" rtlCol="0">
            <a:spAutoFit/>
          </a:bodyPr>
          <a:lstStyle/>
          <a:p>
            <a:pPr algn="ctr"/>
            <a:r>
              <a:rPr lang="zh-CN" altLang="en-US" sz="4500" dirty="0" smtClean="0">
                <a:solidFill>
                  <a:schemeClr val="tx2"/>
                </a:solidFill>
                <a:latin typeface="+mj-lt"/>
                <a:ea typeface="+mj-ea"/>
                <a:cs typeface="+mj-cs"/>
              </a:rPr>
              <a:t>六、</a:t>
            </a:r>
            <a:r>
              <a:rPr lang="en-US" altLang="zh-CN" sz="4500" dirty="0" smtClean="0">
                <a:solidFill>
                  <a:schemeClr val="tx2"/>
                </a:solidFill>
                <a:latin typeface="+mj-lt"/>
                <a:ea typeface="+mj-ea"/>
                <a:cs typeface="+mj-cs"/>
              </a:rPr>
              <a:t>Demo</a:t>
            </a:r>
            <a:r>
              <a:rPr lang="zh-CN" altLang="en-US" sz="4500" dirty="0" smtClean="0">
                <a:solidFill>
                  <a:schemeClr val="tx2"/>
                </a:solidFill>
                <a:latin typeface="+mj-lt"/>
                <a:ea typeface="+mj-ea"/>
                <a:cs typeface="+mj-cs"/>
              </a:rPr>
              <a:t>演示</a:t>
            </a:r>
            <a:endParaRPr lang="en-US" altLang="zh-CN" sz="4500" dirty="0" smtClean="0">
              <a:solidFill>
                <a:schemeClr val="tx2"/>
              </a:solidFill>
              <a:latin typeface="+mj-lt"/>
              <a:ea typeface="+mj-ea"/>
              <a:cs typeface="+mj-cs"/>
            </a:endParaRPr>
          </a:p>
          <a:p>
            <a:pPr algn="ctr"/>
            <a:endParaRPr lang="en-US" altLang="zh-CN" sz="4000" dirty="0" smtClean="0"/>
          </a:p>
        </p:txBody>
      </p:sp>
    </p:spTree>
    <p:extLst>
      <p:ext uri="{BB962C8B-B14F-4D97-AF65-F5344CB8AC3E}">
        <p14:creationId xmlns="" xmlns:p14="http://schemas.microsoft.com/office/powerpoint/2010/main" val="64350470"/>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2708920"/>
            <a:ext cx="7920880" cy="1400383"/>
          </a:xfrm>
          <a:prstGeom prst="rect">
            <a:avLst/>
          </a:prstGeom>
          <a:noFill/>
        </p:spPr>
        <p:txBody>
          <a:bodyPr wrap="square" rtlCol="0">
            <a:spAutoFit/>
          </a:bodyPr>
          <a:lstStyle/>
          <a:p>
            <a:pPr algn="ctr"/>
            <a:r>
              <a:rPr lang="zh-CN" altLang="en-US" sz="4500" dirty="0" smtClean="0">
                <a:solidFill>
                  <a:schemeClr val="tx2"/>
                </a:solidFill>
                <a:latin typeface="+mj-lt"/>
                <a:ea typeface="+mj-ea"/>
                <a:cs typeface="+mj-cs"/>
              </a:rPr>
              <a:t>七、安装部署</a:t>
            </a:r>
            <a:endParaRPr lang="en-US" altLang="zh-CN" sz="4500" dirty="0" smtClean="0">
              <a:solidFill>
                <a:schemeClr val="tx2"/>
              </a:solidFill>
              <a:latin typeface="+mj-lt"/>
              <a:ea typeface="+mj-ea"/>
              <a:cs typeface="+mj-cs"/>
            </a:endParaRPr>
          </a:p>
          <a:p>
            <a:pPr algn="ctr"/>
            <a:endParaRPr lang="en-US" altLang="zh-CN" sz="4000" dirty="0" smtClean="0"/>
          </a:p>
        </p:txBody>
      </p:sp>
    </p:spTree>
    <p:extLst>
      <p:ext uri="{BB962C8B-B14F-4D97-AF65-F5344CB8AC3E}">
        <p14:creationId xmlns="" xmlns:p14="http://schemas.microsoft.com/office/powerpoint/2010/main" val="6435047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42844" y="27856"/>
            <a:ext cx="4500594" cy="664840"/>
          </a:xfrm>
        </p:spPr>
        <p:txBody>
          <a:bodyPr>
            <a:normAutofit fontScale="90000"/>
          </a:bodyPr>
          <a:lstStyle/>
          <a:p>
            <a:pPr algn="ctr"/>
            <a:r>
              <a:rPr lang="zh-CN" altLang="en-US" dirty="0" smtClean="0"/>
              <a:t>学习目标</a:t>
            </a:r>
            <a:endParaRPr lang="zh-CN" altLang="en-US" dirty="0"/>
          </a:p>
        </p:txBody>
      </p:sp>
      <p:sp>
        <p:nvSpPr>
          <p:cNvPr id="3" name="TextBox 2"/>
          <p:cNvSpPr txBox="1"/>
          <p:nvPr/>
        </p:nvSpPr>
        <p:spPr>
          <a:xfrm>
            <a:off x="1505073" y="1268760"/>
            <a:ext cx="6630815" cy="3108543"/>
          </a:xfrm>
          <a:prstGeom prst="rect">
            <a:avLst/>
          </a:prstGeom>
          <a:noFill/>
        </p:spPr>
        <p:txBody>
          <a:bodyPr wrap="square" rtlCol="0">
            <a:spAutoFit/>
          </a:bodyPr>
          <a:lstStyle/>
          <a:p>
            <a:pPr marL="514350" indent="-514350">
              <a:buFont typeface="Wingdings" pitchFamily="2" charset="2"/>
              <a:buChar char="Ø"/>
            </a:pPr>
            <a:r>
              <a:rPr lang="zh-CN" altLang="en-US" sz="2800" b="1" dirty="0" smtClean="0">
                <a:solidFill>
                  <a:schemeClr val="accent6">
                    <a:lumMod val="75000"/>
                  </a:schemeClr>
                </a:solidFill>
                <a:latin typeface="+mn-ea"/>
              </a:rPr>
              <a:t>对</a:t>
            </a:r>
            <a:r>
              <a:rPr lang="en-US" altLang="zh-CN" sz="2800" b="1" dirty="0" smtClean="0">
                <a:solidFill>
                  <a:schemeClr val="accent6">
                    <a:lumMod val="75000"/>
                  </a:schemeClr>
                </a:solidFill>
                <a:latin typeface="+mn-ea"/>
              </a:rPr>
              <a:t>Dubbo</a:t>
            </a:r>
            <a:r>
              <a:rPr lang="zh-CN" altLang="en-US" sz="2800" b="1" dirty="0" smtClean="0">
                <a:solidFill>
                  <a:schemeClr val="accent6">
                    <a:lumMod val="75000"/>
                  </a:schemeClr>
                </a:solidFill>
                <a:latin typeface="+mn-ea"/>
              </a:rPr>
              <a:t>有基本的认识</a:t>
            </a:r>
            <a:endParaRPr lang="en-US" altLang="zh-CN" sz="2800" b="1" dirty="0" smtClean="0">
              <a:solidFill>
                <a:schemeClr val="accent6">
                  <a:lumMod val="75000"/>
                </a:schemeClr>
              </a:solidFill>
              <a:latin typeface="+mn-ea"/>
            </a:endParaRPr>
          </a:p>
          <a:p>
            <a:pPr marL="514350" indent="-514350">
              <a:buFont typeface="Wingdings" pitchFamily="2" charset="2"/>
              <a:buChar char="Ø"/>
            </a:pPr>
            <a:endParaRPr lang="en-US" altLang="zh-CN" sz="2800" b="1" dirty="0" smtClean="0">
              <a:solidFill>
                <a:schemeClr val="accent6">
                  <a:lumMod val="75000"/>
                </a:schemeClr>
              </a:solidFill>
              <a:latin typeface="+mn-ea"/>
            </a:endParaRPr>
          </a:p>
          <a:p>
            <a:pPr marL="514350" indent="-514350">
              <a:buFont typeface="Wingdings" pitchFamily="2" charset="2"/>
              <a:buChar char="Ø"/>
            </a:pPr>
            <a:r>
              <a:rPr lang="zh-CN" altLang="en-US" sz="2800" b="1" dirty="0" smtClean="0">
                <a:solidFill>
                  <a:schemeClr val="accent6">
                    <a:lumMod val="75000"/>
                  </a:schemeClr>
                </a:solidFill>
                <a:latin typeface="+mn-ea"/>
              </a:rPr>
              <a:t>掌握</a:t>
            </a:r>
            <a:r>
              <a:rPr lang="en-US" altLang="zh-CN" sz="2800" b="1" dirty="0" smtClean="0">
                <a:solidFill>
                  <a:schemeClr val="accent6">
                    <a:lumMod val="75000"/>
                  </a:schemeClr>
                </a:solidFill>
                <a:latin typeface="+mn-ea"/>
              </a:rPr>
              <a:t>Dubbo</a:t>
            </a:r>
            <a:r>
              <a:rPr lang="zh-CN" altLang="en-US" sz="2800" b="1" dirty="0" smtClean="0">
                <a:solidFill>
                  <a:schemeClr val="accent6">
                    <a:lumMod val="75000"/>
                  </a:schemeClr>
                </a:solidFill>
                <a:latin typeface="+mn-ea"/>
              </a:rPr>
              <a:t>的基本原理</a:t>
            </a:r>
            <a:endParaRPr lang="en-US" altLang="zh-CN" sz="2800" b="1" dirty="0" smtClean="0">
              <a:solidFill>
                <a:schemeClr val="accent6">
                  <a:lumMod val="75000"/>
                </a:schemeClr>
              </a:solidFill>
              <a:latin typeface="+mn-ea"/>
            </a:endParaRPr>
          </a:p>
          <a:p>
            <a:pPr marL="514350" indent="-514350">
              <a:buFont typeface="Wingdings" pitchFamily="2" charset="2"/>
              <a:buChar char="Ø"/>
            </a:pPr>
            <a:endParaRPr lang="en-US" altLang="zh-CN" sz="2800" b="1" dirty="0" smtClean="0">
              <a:solidFill>
                <a:schemeClr val="accent6">
                  <a:lumMod val="75000"/>
                </a:schemeClr>
              </a:solidFill>
              <a:latin typeface="+mn-ea"/>
            </a:endParaRPr>
          </a:p>
          <a:p>
            <a:pPr marL="514350" indent="-514350">
              <a:buFont typeface="Wingdings" pitchFamily="2" charset="2"/>
              <a:buChar char="Ø"/>
            </a:pPr>
            <a:r>
              <a:rPr lang="zh-CN" altLang="en-US" sz="2800" b="1" dirty="0" smtClean="0">
                <a:solidFill>
                  <a:schemeClr val="accent6">
                    <a:lumMod val="75000"/>
                  </a:schemeClr>
                </a:solidFill>
                <a:latin typeface="+mn-ea"/>
              </a:rPr>
              <a:t>能够快速启动</a:t>
            </a:r>
            <a:r>
              <a:rPr lang="en-US" altLang="zh-CN" sz="2800" b="1" dirty="0" smtClean="0">
                <a:solidFill>
                  <a:schemeClr val="accent6">
                    <a:lumMod val="75000"/>
                  </a:schemeClr>
                </a:solidFill>
                <a:latin typeface="+mn-ea"/>
              </a:rPr>
              <a:t>Dubbo</a:t>
            </a:r>
            <a:r>
              <a:rPr lang="zh-CN" altLang="en-US" sz="2800" b="1" dirty="0" smtClean="0">
                <a:solidFill>
                  <a:schemeClr val="accent6">
                    <a:lumMod val="75000"/>
                  </a:schemeClr>
                </a:solidFill>
                <a:latin typeface="+mn-ea"/>
              </a:rPr>
              <a:t>示例</a:t>
            </a:r>
            <a:endParaRPr lang="en-US" altLang="zh-CN" sz="2800" b="1" dirty="0" smtClean="0">
              <a:solidFill>
                <a:schemeClr val="accent6">
                  <a:lumMod val="75000"/>
                </a:schemeClr>
              </a:solidFill>
              <a:latin typeface="+mn-ea"/>
            </a:endParaRPr>
          </a:p>
          <a:p>
            <a:pPr marL="514350" indent="-514350">
              <a:buFont typeface="Wingdings" pitchFamily="2" charset="2"/>
              <a:buChar char="Ø"/>
            </a:pPr>
            <a:endParaRPr lang="en-US" altLang="zh-CN" sz="2800" b="1" dirty="0" smtClean="0">
              <a:solidFill>
                <a:schemeClr val="accent6">
                  <a:lumMod val="75000"/>
                </a:schemeClr>
              </a:solidFill>
              <a:latin typeface="+mn-ea"/>
            </a:endParaRPr>
          </a:p>
          <a:p>
            <a:pPr marL="514350" indent="-514350">
              <a:buFont typeface="Wingdings" pitchFamily="2" charset="2"/>
              <a:buChar char="Ø"/>
            </a:pPr>
            <a:r>
              <a:rPr lang="zh-CN" altLang="en-US" sz="2800" b="1" dirty="0" smtClean="0">
                <a:solidFill>
                  <a:schemeClr val="accent6">
                    <a:lumMod val="75000"/>
                  </a:schemeClr>
                </a:solidFill>
                <a:latin typeface="+mn-ea"/>
              </a:rPr>
              <a:t>掌握</a:t>
            </a:r>
            <a:r>
              <a:rPr lang="en-US" altLang="zh-CN" sz="2800" b="1" dirty="0" err="1" smtClean="0">
                <a:solidFill>
                  <a:schemeClr val="accent6">
                    <a:lumMod val="75000"/>
                  </a:schemeClr>
                </a:solidFill>
                <a:latin typeface="+mn-ea"/>
              </a:rPr>
              <a:t>Dubbo</a:t>
            </a:r>
            <a:r>
              <a:rPr lang="zh-CN" altLang="en-US" sz="2800" b="1" dirty="0" smtClean="0">
                <a:solidFill>
                  <a:schemeClr val="accent6">
                    <a:lumMod val="75000"/>
                  </a:schemeClr>
                </a:solidFill>
                <a:latin typeface="+mn-ea"/>
              </a:rPr>
              <a:t>服务开发基础</a:t>
            </a:r>
            <a:endParaRPr lang="en-US" altLang="zh-CN" sz="2800" b="1" dirty="0" smtClean="0">
              <a:solidFill>
                <a:schemeClr val="accent6">
                  <a:lumMod val="75000"/>
                </a:schemeClr>
              </a:solidFill>
              <a:latin typeface="+mn-ea"/>
            </a:endParaRPr>
          </a:p>
        </p:txBody>
      </p:sp>
    </p:spTree>
    <p:extLst>
      <p:ext uri="{BB962C8B-B14F-4D97-AF65-F5344CB8AC3E}">
        <p14:creationId xmlns="" xmlns:p14="http://schemas.microsoft.com/office/powerpoint/2010/main" val="3358113633"/>
      </p:ext>
    </p:extLst>
  </p:cSld>
  <p:clrMapOvr>
    <a:masterClrMapping/>
  </p:clrMapOvr>
  <mc:AlternateContent xmlns:mc="http://schemas.openxmlformats.org/markup-compatibility/2006">
    <mc:Choice xmlns="" xmlns:p14="http://schemas.microsoft.com/office/powerpoint/2010/main" Requires="p14">
      <p:transition p14:dur="100">
        <p:cut/>
      </p:transition>
    </mc:Choice>
    <mc:Fallback>
      <p:transition>
        <p:cut/>
      </p:transition>
    </mc:Fallback>
  </mc:AlternateContent>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107504" y="27856"/>
            <a:ext cx="9036496" cy="664840"/>
          </a:xfrm>
        </p:spPr>
        <p:txBody>
          <a:bodyPr>
            <a:normAutofit fontScale="90000"/>
          </a:bodyPr>
          <a:lstStyle/>
          <a:p>
            <a:pPr marL="514350" indent="-514350"/>
            <a:r>
              <a:rPr lang="zh-CN" altLang="en-US" dirty="0" smtClean="0"/>
              <a:t>下载准备</a:t>
            </a:r>
            <a:endParaRPr lang="en-US" altLang="zh-CN" dirty="0" smtClean="0"/>
          </a:p>
        </p:txBody>
      </p:sp>
      <p:sp>
        <p:nvSpPr>
          <p:cNvPr id="14" name="TextBox 13"/>
          <p:cNvSpPr txBox="1"/>
          <p:nvPr/>
        </p:nvSpPr>
        <p:spPr>
          <a:xfrm>
            <a:off x="683568" y="1124744"/>
            <a:ext cx="7920880" cy="5755422"/>
          </a:xfrm>
          <a:prstGeom prst="rect">
            <a:avLst/>
          </a:prstGeom>
          <a:noFill/>
        </p:spPr>
        <p:txBody>
          <a:bodyPr wrap="square" rtlCol="0">
            <a:spAutoFit/>
          </a:bodyPr>
          <a:lstStyle/>
          <a:p>
            <a:r>
              <a:rPr lang="zh-CN" altLang="en-US" sz="2000" dirty="0">
                <a:latin typeface="微软雅黑" pitchFamily="34" charset="-122"/>
                <a:ea typeface="微软雅黑" pitchFamily="34" charset="-122"/>
              </a:rPr>
              <a:t>开</a:t>
            </a:r>
            <a:r>
              <a:rPr lang="zh-CN" altLang="en-US" sz="2000" dirty="0" smtClean="0">
                <a:latin typeface="微软雅黑" pitchFamily="34" charset="-122"/>
                <a:ea typeface="微软雅黑" pitchFamily="34" charset="-122"/>
              </a:rPr>
              <a:t>源网址：</a:t>
            </a:r>
            <a:endParaRPr lang="en-US" altLang="zh-CN" sz="2000" dirty="0" smtClean="0">
              <a:latin typeface="微软雅黑" pitchFamily="34" charset="-122"/>
              <a:ea typeface="微软雅黑" pitchFamily="34" charset="-122"/>
            </a:endParaRPr>
          </a:p>
          <a:p>
            <a:r>
              <a:rPr lang="en-US" altLang="zh-CN" sz="2000" dirty="0" smtClean="0">
                <a:hlinkClick r:id="rId3"/>
              </a:rPr>
              <a:t>http</a:t>
            </a:r>
            <a:r>
              <a:rPr lang="en-US" altLang="zh-CN" sz="2000" dirty="0">
                <a:hlinkClick r:id="rId3"/>
              </a:rPr>
              <a:t>://</a:t>
            </a:r>
            <a:r>
              <a:rPr lang="en-US" altLang="zh-CN" sz="2000" dirty="0" smtClean="0">
                <a:hlinkClick r:id="rId3"/>
              </a:rPr>
              <a:t>alibaba.github.io/dubbo-doc-static/Home-zh.htm</a:t>
            </a:r>
            <a:endParaRPr lang="en-US" altLang="zh-CN" sz="2000" dirty="0" smtClean="0"/>
          </a:p>
          <a:p>
            <a:endParaRPr lang="en-US" altLang="zh-CN" sz="2000" dirty="0" smtClean="0">
              <a:hlinkClick r:id="rId4"/>
            </a:endParaRPr>
          </a:p>
          <a:p>
            <a:r>
              <a:rPr lang="en-US" altLang="zh-CN" sz="2000" b="1" dirty="0" smtClean="0"/>
              <a:t>Dubbo</a:t>
            </a:r>
            <a:r>
              <a:rPr lang="zh-CN" altLang="en-US" sz="2000" b="1" dirty="0" smtClean="0"/>
              <a:t>官网下载地址：</a:t>
            </a:r>
            <a:endParaRPr lang="en-US" altLang="zh-CN" sz="2000" b="1" dirty="0" smtClean="0">
              <a:hlinkClick r:id="rId4"/>
            </a:endParaRPr>
          </a:p>
          <a:p>
            <a:r>
              <a:rPr lang="zh-CN" altLang="en-US" sz="2000" dirty="0" smtClean="0">
                <a:hlinkClick r:id="rId4"/>
              </a:rPr>
              <a:t> </a:t>
            </a:r>
            <a:r>
              <a:rPr lang="en-US" altLang="zh-CN" sz="2000" dirty="0" smtClean="0">
                <a:hlinkClick r:id="rId4"/>
              </a:rPr>
              <a:t>http://dubbo.io/Download-zh.htm</a:t>
            </a:r>
          </a:p>
          <a:p>
            <a:endParaRPr lang="en-US" altLang="zh-CN" sz="2000" dirty="0" smtClean="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Zookeeper</a:t>
            </a:r>
            <a:r>
              <a:rPr lang="zh-CN" altLang="en-US" sz="2000" dirty="0" smtClean="0">
                <a:latin typeface="微软雅黑" pitchFamily="34" charset="-122"/>
                <a:ea typeface="微软雅黑" pitchFamily="34" charset="-122"/>
              </a:rPr>
              <a:t>下载地址：</a:t>
            </a:r>
            <a:endParaRPr lang="en-US" altLang="zh-CN" sz="2000" dirty="0" smtClean="0">
              <a:latin typeface="微软雅黑" pitchFamily="34" charset="-122"/>
              <a:ea typeface="微软雅黑" pitchFamily="34" charset="-122"/>
            </a:endParaRPr>
          </a:p>
          <a:p>
            <a:r>
              <a:rPr lang="en-US" altLang="zh-CN" sz="2000" dirty="0">
                <a:hlinkClick r:id="rId5"/>
              </a:rPr>
              <a:t>http://zookeeper.apache.org/releases.html</a:t>
            </a:r>
            <a:endParaRPr lang="en-US" altLang="zh-CN" sz="2000" dirty="0" smtClean="0">
              <a:latin typeface="微软雅黑" pitchFamily="34" charset="-122"/>
              <a:ea typeface="微软雅黑" pitchFamily="34" charset="-122"/>
            </a:endParaRPr>
          </a:p>
          <a:p>
            <a:endParaRPr lang="en-US" altLang="zh-CN" sz="2000" dirty="0">
              <a:latin typeface="微软雅黑" pitchFamily="34" charset="-122"/>
              <a:ea typeface="微软雅黑" pitchFamily="34" charset="-122"/>
            </a:endParaRPr>
          </a:p>
          <a:p>
            <a:r>
              <a:rPr lang="en-US" altLang="zh-CN" sz="2000" dirty="0" smtClean="0">
                <a:latin typeface="微软雅黑" pitchFamily="34" charset="-122"/>
                <a:ea typeface="微软雅黑" pitchFamily="34" charset="-122"/>
              </a:rPr>
              <a:t>Zookeeper</a:t>
            </a:r>
            <a:r>
              <a:rPr lang="zh-CN" altLang="en-US" sz="2000" dirty="0">
                <a:latin typeface="微软雅黑" pitchFamily="34" charset="-122"/>
                <a:ea typeface="微软雅黑" pitchFamily="34" charset="-122"/>
              </a:rPr>
              <a:t>注册中心</a:t>
            </a:r>
            <a:r>
              <a:rPr lang="zh-CN" altLang="en-US" sz="2000" dirty="0" smtClean="0">
                <a:latin typeface="微软雅黑" pitchFamily="34" charset="-122"/>
                <a:ea typeface="微软雅黑" pitchFamily="34" charset="-122"/>
              </a:rPr>
              <a:t>安装：</a:t>
            </a:r>
            <a:endParaRPr lang="en-US" altLang="zh-CN" sz="2000" dirty="0" smtClean="0">
              <a:hlinkClick r:id="rId4"/>
            </a:endParaRPr>
          </a:p>
          <a:p>
            <a:r>
              <a:rPr lang="en-US" altLang="zh-CN" sz="2000" dirty="0" smtClean="0">
                <a:solidFill>
                  <a:schemeClr val="accent6">
                    <a:lumMod val="75000"/>
                  </a:schemeClr>
                </a:solidFill>
                <a:hlinkClick r:id="rId4"/>
              </a:rPr>
              <a:t>http</a:t>
            </a:r>
            <a:r>
              <a:rPr lang="en-US" altLang="zh-CN" sz="2000" dirty="0">
                <a:solidFill>
                  <a:schemeClr val="accent6">
                    <a:lumMod val="75000"/>
                  </a:schemeClr>
                </a:solidFill>
                <a:hlinkClick r:id="rId4"/>
              </a:rPr>
              <a:t>://</a:t>
            </a:r>
            <a:r>
              <a:rPr lang="en-US" altLang="zh-CN" sz="2000" dirty="0" smtClean="0">
                <a:solidFill>
                  <a:schemeClr val="accent6">
                    <a:lumMod val="75000"/>
                  </a:schemeClr>
                </a:solidFill>
                <a:hlinkClick r:id="rId4"/>
              </a:rPr>
              <a:t>alibaba.github.io/dubbo-doc-static/Zookeeper+Registry+Installation-zh.htm</a:t>
            </a:r>
            <a:endParaRPr lang="en-US" altLang="zh-CN" sz="2000" dirty="0" smtClean="0">
              <a:solidFill>
                <a:schemeClr val="accent6">
                  <a:lumMod val="75000"/>
                </a:schemeClr>
              </a:solidFill>
            </a:endParaRPr>
          </a:p>
          <a:p>
            <a:endParaRPr lang="en-US" altLang="zh-CN" sz="2000" dirty="0" smtClean="0">
              <a:solidFill>
                <a:schemeClr val="accent6">
                  <a:lumMod val="75000"/>
                </a:schemeClr>
              </a:solidFill>
            </a:endParaRPr>
          </a:p>
          <a:p>
            <a:r>
              <a:rPr lang="zh-CN" altLang="en-US" sz="2000" dirty="0" smtClean="0">
                <a:latin typeface="微软雅黑" pitchFamily="34" charset="-122"/>
                <a:ea typeface="微软雅黑" pitchFamily="34" charset="-122"/>
              </a:rPr>
              <a:t>安装指南：</a:t>
            </a:r>
            <a:endParaRPr lang="en-US" altLang="zh-CN" sz="2000" dirty="0" smtClean="0">
              <a:latin typeface="微软雅黑" pitchFamily="34" charset="-122"/>
              <a:ea typeface="微软雅黑" pitchFamily="34" charset="-122"/>
            </a:endParaRPr>
          </a:p>
          <a:p>
            <a:r>
              <a:rPr lang="en-US" altLang="zh-CN" sz="2000" u="sng" dirty="0" smtClean="0">
                <a:solidFill>
                  <a:srgbClr val="FFFF00"/>
                </a:solidFill>
                <a:latin typeface="微软雅黑" pitchFamily="34" charset="-122"/>
                <a:ea typeface="微软雅黑" pitchFamily="34" charset="-122"/>
                <a:hlinkClick r:id="rId6"/>
              </a:rPr>
              <a:t>http://www.xwood.net/_site_domain_/_root/5870/5930/5932/t_c262926.html</a:t>
            </a:r>
            <a:endParaRPr lang="en-US" altLang="zh-CN" sz="2000" u="sng" dirty="0" smtClean="0">
              <a:solidFill>
                <a:srgbClr val="FFFF00"/>
              </a:solidFill>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a:p>
            <a:endParaRPr lang="en-US" altLang="zh-CN" sz="2400" dirty="0" smtClean="0">
              <a:latin typeface="微软雅黑" pitchFamily="34" charset="-122"/>
              <a:ea typeface="微软雅黑" pitchFamily="34" charset="-122"/>
            </a:endParaRPr>
          </a:p>
        </p:txBody>
      </p:sp>
    </p:spTree>
    <p:extLst>
      <p:ext uri="{BB962C8B-B14F-4D97-AF65-F5344CB8AC3E}">
        <p14:creationId xmlns="" xmlns:p14="http://schemas.microsoft.com/office/powerpoint/2010/main" val="80260593"/>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p:txBody>
          <a:bodyPr/>
          <a:lstStyle/>
          <a:p>
            <a:r>
              <a:rPr lang="zh-CN" altLang="en-US" dirty="0" smtClean="0"/>
              <a:t>启动顺序</a:t>
            </a:r>
            <a:endParaRPr lang="zh-CN" altLang="en-US" dirty="0"/>
          </a:p>
        </p:txBody>
      </p:sp>
      <p:sp>
        <p:nvSpPr>
          <p:cNvPr id="3" name="TextBox 2"/>
          <p:cNvSpPr txBox="1"/>
          <p:nvPr/>
        </p:nvSpPr>
        <p:spPr>
          <a:xfrm>
            <a:off x="285720" y="2214554"/>
            <a:ext cx="8477280" cy="3693319"/>
          </a:xfrm>
          <a:prstGeom prst="rect">
            <a:avLst/>
          </a:prstGeom>
          <a:noFill/>
        </p:spPr>
        <p:txBody>
          <a:bodyPr wrap="square" rtlCol="0">
            <a:spAutoFit/>
          </a:bodyPr>
          <a:lstStyle/>
          <a:p>
            <a:pPr marL="342900" indent="-342900">
              <a:lnSpc>
                <a:spcPct val="200000"/>
              </a:lnSpc>
              <a:buFont typeface="+mj-lt"/>
              <a:buAutoNum type="arabicPeriod"/>
            </a:pPr>
            <a:r>
              <a:rPr lang="zh-CN" altLang="en-US" dirty="0" smtClean="0"/>
              <a:t>启动</a:t>
            </a:r>
            <a:r>
              <a:rPr lang="en-US" dirty="0" smtClean="0"/>
              <a:t>zookeeper </a:t>
            </a:r>
          </a:p>
          <a:p>
            <a:pPr marL="342900" indent="-342900">
              <a:lnSpc>
                <a:spcPct val="200000"/>
              </a:lnSpc>
              <a:buFont typeface="+mj-lt"/>
              <a:buAutoNum type="arabicPeriod"/>
            </a:pPr>
            <a:r>
              <a:rPr lang="zh-CN" altLang="en-US" dirty="0" smtClean="0"/>
              <a:t>启动</a:t>
            </a:r>
            <a:r>
              <a:rPr lang="en-US" dirty="0" smtClean="0"/>
              <a:t>tomcat，</a:t>
            </a:r>
            <a:r>
              <a:rPr lang="zh-CN" altLang="en-US" dirty="0" smtClean="0"/>
              <a:t>启动完毕可以输入地址</a:t>
            </a:r>
            <a:r>
              <a:rPr lang="en-US" dirty="0" smtClean="0"/>
              <a:t>http://localhost:8080/</a:t>
            </a:r>
            <a:r>
              <a:rPr lang="zh-CN" altLang="en-US" dirty="0" smtClean="0"/>
              <a:t>可以看到</a:t>
            </a:r>
            <a:r>
              <a:rPr lang="en-US" dirty="0" err="1" smtClean="0"/>
              <a:t>dubbo</a:t>
            </a:r>
            <a:r>
              <a:rPr lang="zh-CN" altLang="en-US" dirty="0" smtClean="0"/>
              <a:t>治理平台（默认账密：</a:t>
            </a:r>
            <a:r>
              <a:rPr lang="en-US" altLang="zh-CN" dirty="0" smtClean="0"/>
              <a:t>admin/admin,</a:t>
            </a:r>
            <a:r>
              <a:rPr lang="zh-CN" altLang="en-US" dirty="0" smtClean="0"/>
              <a:t>具体查</a:t>
            </a:r>
            <a:r>
              <a:rPr lang="en-US" dirty="0" err="1" smtClean="0"/>
              <a:t>webapps</a:t>
            </a:r>
            <a:r>
              <a:rPr lang="en-US" dirty="0" smtClean="0"/>
              <a:t>\ROOT\WEBINF</a:t>
            </a:r>
            <a:r>
              <a:rPr lang="en-US" altLang="zh-CN" dirty="0" smtClean="0"/>
              <a:t>\</a:t>
            </a:r>
            <a:r>
              <a:rPr lang="en-US" dirty="0" err="1" smtClean="0"/>
              <a:t>dubbo.properties</a:t>
            </a:r>
            <a:r>
              <a:rPr lang="zh-CN" altLang="en-US" dirty="0" smtClean="0"/>
              <a:t> ）</a:t>
            </a:r>
            <a:endParaRPr lang="en-US" dirty="0" smtClean="0"/>
          </a:p>
          <a:p>
            <a:pPr marL="342900" indent="-342900">
              <a:lnSpc>
                <a:spcPct val="200000"/>
              </a:lnSpc>
              <a:buFont typeface="+mj-lt"/>
              <a:buAutoNum type="arabicPeriod"/>
            </a:pPr>
            <a:r>
              <a:rPr lang="zh-CN" altLang="en-US" dirty="0" smtClean="0"/>
              <a:t>启动服务提供者 </a:t>
            </a:r>
            <a:r>
              <a:rPr lang="en-US" dirty="0" smtClean="0"/>
              <a:t>Provider.java</a:t>
            </a:r>
          </a:p>
          <a:p>
            <a:pPr marL="342900" indent="-342900">
              <a:lnSpc>
                <a:spcPct val="200000"/>
              </a:lnSpc>
              <a:buFont typeface="+mj-lt"/>
              <a:buAutoNum type="arabicPeriod"/>
            </a:pPr>
            <a:r>
              <a:rPr lang="zh-CN" altLang="en-US" dirty="0" smtClean="0"/>
              <a:t>启动消费者 </a:t>
            </a:r>
            <a:r>
              <a:rPr lang="en-US" dirty="0" smtClean="0"/>
              <a:t>Consumer.java</a:t>
            </a:r>
          </a:p>
          <a:p>
            <a:endParaRPr lang="zh-CN" alt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518369" y="1988840"/>
            <a:ext cx="8625631" cy="2123658"/>
          </a:xfrm>
          <a:prstGeom prst="rect">
            <a:avLst/>
          </a:prstGeom>
          <a:noFill/>
        </p:spPr>
        <p:txBody>
          <a:bodyPr wrap="none" rtlCol="0">
            <a:spAutoFit/>
          </a:bodyPr>
          <a:lstStyle/>
          <a:p>
            <a:pPr algn="ctr"/>
            <a:r>
              <a:rPr lang="zh-CN" altLang="en-US" sz="6600" b="1" dirty="0" smtClean="0"/>
              <a:t>谢谢！</a:t>
            </a:r>
            <a:endParaRPr lang="en-US" altLang="zh-CN" sz="6600" b="1" dirty="0" smtClean="0"/>
          </a:p>
          <a:p>
            <a:pPr algn="ctr"/>
            <a:r>
              <a:rPr lang="en-US" altLang="zh-CN" sz="6600" b="1" dirty="0" smtClean="0"/>
              <a:t>Thank You Very Much</a:t>
            </a:r>
            <a:r>
              <a:rPr lang="zh-CN" altLang="en-US" sz="6600" b="1" dirty="0" smtClean="0"/>
              <a:t>！</a:t>
            </a:r>
            <a:endParaRPr lang="zh-CN" altLang="en-US" sz="6600" b="1" dirty="0"/>
          </a:p>
        </p:txBody>
      </p:sp>
    </p:spTree>
    <p:extLst>
      <p:ext uri="{BB962C8B-B14F-4D97-AF65-F5344CB8AC3E}">
        <p14:creationId xmlns="" xmlns:p14="http://schemas.microsoft.com/office/powerpoint/2010/main" val="15739656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83568" y="1213434"/>
            <a:ext cx="7920880" cy="3046988"/>
          </a:xfrm>
          <a:prstGeom prst="rect">
            <a:avLst/>
          </a:prstGeom>
          <a:noFill/>
        </p:spPr>
        <p:txBody>
          <a:bodyPr wrap="square" rtlCol="0">
            <a:spAutoFit/>
          </a:bodyPr>
          <a:lstStyle/>
          <a:p>
            <a:pPr>
              <a:lnSpc>
                <a:spcPct val="150000"/>
              </a:lnSpc>
            </a:pPr>
            <a:r>
              <a:rPr lang="zh-CN" altLang="en-US" sz="2400" b="1" dirty="0" smtClean="0">
                <a:solidFill>
                  <a:schemeClr val="accent6">
                    <a:lumMod val="75000"/>
                  </a:schemeClr>
                </a:solidFill>
                <a:latin typeface="+mn-ea"/>
              </a:rPr>
              <a:t>    随着互联网的发展，网站应用的规模不断扩大，常规的垂直应用架构已无法应对，分布式服务架构以及流动计算架构势在必行，亟需一个治理系统确保架构有条不紊的演进。</a:t>
            </a:r>
            <a:endParaRPr lang="en-US" altLang="zh-CN" sz="2400" b="1" dirty="0" smtClean="0">
              <a:solidFill>
                <a:schemeClr val="accent6">
                  <a:lumMod val="75000"/>
                </a:schemeClr>
              </a:solidFill>
              <a:latin typeface="+mn-ea"/>
            </a:endParaRPr>
          </a:p>
          <a:p>
            <a:pPr algn="ctr"/>
            <a:endParaRPr lang="en-US" altLang="zh-CN" sz="2400" dirty="0" smtClean="0">
              <a:latin typeface="微软雅黑" pitchFamily="34" charset="-122"/>
              <a:ea typeface="微软雅黑" pitchFamily="34" charset="-122"/>
            </a:endParaRPr>
          </a:p>
          <a:p>
            <a:pPr algn="ctr"/>
            <a:endParaRPr lang="en-US" altLang="zh-CN" sz="2400" dirty="0" smtClean="0">
              <a:latin typeface="微软雅黑" pitchFamily="34" charset="-122"/>
              <a:ea typeface="微软雅黑" pitchFamily="34" charset="-122"/>
            </a:endParaRPr>
          </a:p>
        </p:txBody>
      </p:sp>
      <p:sp>
        <p:nvSpPr>
          <p:cNvPr id="4" name="矩形 3"/>
          <p:cNvSpPr/>
          <p:nvPr/>
        </p:nvSpPr>
        <p:spPr>
          <a:xfrm>
            <a:off x="0" y="428604"/>
            <a:ext cx="4211597" cy="784830"/>
          </a:xfrm>
          <a:prstGeom prst="rect">
            <a:avLst/>
          </a:prstGeom>
        </p:spPr>
        <p:txBody>
          <a:bodyPr wrap="square">
            <a:spAutoFit/>
          </a:bodyPr>
          <a:lstStyle/>
          <a:p>
            <a:r>
              <a:rPr lang="zh-CN" altLang="en-US" sz="3200" dirty="0" smtClean="0"/>
              <a:t>一、 </a:t>
            </a:r>
            <a:r>
              <a:rPr lang="zh-CN" altLang="en-US" sz="4500" dirty="0" smtClean="0">
                <a:solidFill>
                  <a:schemeClr val="tx2"/>
                </a:solidFill>
                <a:latin typeface="+mj-lt"/>
                <a:ea typeface="+mj-ea"/>
                <a:cs typeface="+mj-cs"/>
              </a:rPr>
              <a:t>背景</a:t>
            </a:r>
          </a:p>
        </p:txBody>
      </p:sp>
    </p:spTree>
    <p:extLst>
      <p:ext uri="{BB962C8B-B14F-4D97-AF65-F5344CB8AC3E}">
        <p14:creationId xmlns="" xmlns:p14="http://schemas.microsoft.com/office/powerpoint/2010/main" val="378728570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 name="Picture 2" descr="http://dubbo.io/dubbo-architecture-roadmap.jpg-version=1&amp;modificationDate=1331143666000.jpg"/>
          <p:cNvPicPr>
            <a:picLocks noChangeAspect="1" noChangeArrowheads="1"/>
          </p:cNvPicPr>
          <p:nvPr/>
        </p:nvPicPr>
        <p:blipFill>
          <a:blip r:embed="rId2"/>
          <a:srcRect/>
          <a:stretch>
            <a:fillRect/>
          </a:stretch>
        </p:blipFill>
        <p:spPr bwMode="auto">
          <a:xfrm>
            <a:off x="683568" y="785794"/>
            <a:ext cx="7603208" cy="2000251"/>
          </a:xfrm>
          <a:prstGeom prst="rect">
            <a:avLst/>
          </a:prstGeom>
          <a:noFill/>
        </p:spPr>
      </p:pic>
      <p:sp>
        <p:nvSpPr>
          <p:cNvPr id="4" name="TextBox 3"/>
          <p:cNvSpPr txBox="1"/>
          <p:nvPr/>
        </p:nvSpPr>
        <p:spPr>
          <a:xfrm>
            <a:off x="683568" y="2786045"/>
            <a:ext cx="7960398" cy="3416320"/>
          </a:xfrm>
          <a:prstGeom prst="rect">
            <a:avLst/>
          </a:prstGeom>
          <a:noFill/>
        </p:spPr>
        <p:txBody>
          <a:bodyPr wrap="square" rtlCol="0">
            <a:spAutoFit/>
          </a:bodyPr>
          <a:lstStyle/>
          <a:p>
            <a:r>
              <a:rPr lang="zh-CN" altLang="en-US" sz="1200" b="1" dirty="0" smtClean="0">
                <a:solidFill>
                  <a:schemeClr val="accent6">
                    <a:lumMod val="75000"/>
                  </a:schemeClr>
                </a:solidFill>
                <a:latin typeface="+mn-ea"/>
              </a:rPr>
              <a:t>单一应用架构</a:t>
            </a:r>
            <a:endParaRPr lang="zh-CN" altLang="en-US" sz="1200" dirty="0" smtClean="0">
              <a:solidFill>
                <a:schemeClr val="accent6">
                  <a:lumMod val="75000"/>
                </a:schemeClr>
              </a:solidFill>
              <a:latin typeface="+mn-ea"/>
            </a:endParaRPr>
          </a:p>
          <a:p>
            <a:pPr lvl="1"/>
            <a:r>
              <a:rPr lang="zh-CN" altLang="en-US" sz="1200" dirty="0" smtClean="0">
                <a:latin typeface="+mn-ea"/>
              </a:rPr>
              <a:t>当网站流量很小时，只需一个应用，将所有功能都部署在一起，以减少部署节点和成本。</a:t>
            </a:r>
          </a:p>
          <a:p>
            <a:pPr lvl="1"/>
            <a:r>
              <a:rPr lang="zh-CN" altLang="en-US" sz="1200" dirty="0" smtClean="0">
                <a:latin typeface="+mn-ea"/>
              </a:rPr>
              <a:t>此时，用于简化增删改查工作量的 </a:t>
            </a:r>
            <a:r>
              <a:rPr lang="zh-CN" altLang="en-US" sz="1200" b="1" dirty="0" smtClean="0">
                <a:latin typeface="+mn-ea"/>
              </a:rPr>
              <a:t>数据访问框架</a:t>
            </a:r>
            <a:r>
              <a:rPr lang="en-US" altLang="zh-CN" sz="1200" b="1" dirty="0" smtClean="0">
                <a:latin typeface="+mn-ea"/>
              </a:rPr>
              <a:t>(ORM)</a:t>
            </a:r>
            <a:r>
              <a:rPr lang="zh-CN" altLang="en-US" sz="1200" dirty="0" smtClean="0">
                <a:latin typeface="+mn-ea"/>
              </a:rPr>
              <a:t> 是关键。</a:t>
            </a:r>
            <a:endParaRPr lang="en-US" altLang="zh-CN" sz="1200" dirty="0" smtClean="0">
              <a:latin typeface="+mn-ea"/>
            </a:endParaRPr>
          </a:p>
          <a:p>
            <a:pPr lvl="1"/>
            <a:endParaRPr lang="zh-CN" altLang="en-US" sz="1200" dirty="0" smtClean="0">
              <a:solidFill>
                <a:schemeClr val="accent6">
                  <a:lumMod val="75000"/>
                </a:schemeClr>
              </a:solidFill>
              <a:latin typeface="+mn-ea"/>
            </a:endParaRPr>
          </a:p>
          <a:p>
            <a:r>
              <a:rPr lang="zh-CN" altLang="en-US" sz="1200" b="1" dirty="0" smtClean="0">
                <a:solidFill>
                  <a:schemeClr val="accent6">
                    <a:lumMod val="75000"/>
                  </a:schemeClr>
                </a:solidFill>
                <a:latin typeface="+mn-ea"/>
              </a:rPr>
              <a:t>垂直应用架构</a:t>
            </a:r>
            <a:endParaRPr lang="zh-CN" altLang="en-US" sz="1200" dirty="0" smtClean="0">
              <a:solidFill>
                <a:schemeClr val="accent6">
                  <a:lumMod val="75000"/>
                </a:schemeClr>
              </a:solidFill>
              <a:latin typeface="+mn-ea"/>
            </a:endParaRPr>
          </a:p>
          <a:p>
            <a:pPr lvl="1"/>
            <a:r>
              <a:rPr lang="zh-CN" altLang="en-US" sz="1200" dirty="0" smtClean="0">
                <a:latin typeface="+mn-ea"/>
              </a:rPr>
              <a:t>当访问量逐渐增大，单一应用增加机器带来的加速度越来越小，将应用拆成互不相干的几个应用，以提升效率。</a:t>
            </a:r>
          </a:p>
          <a:p>
            <a:pPr lvl="1"/>
            <a:r>
              <a:rPr lang="zh-CN" altLang="en-US" sz="1200" dirty="0" smtClean="0">
                <a:latin typeface="+mn-ea"/>
              </a:rPr>
              <a:t>此时，用于加速前端页面开发的 </a:t>
            </a:r>
            <a:r>
              <a:rPr lang="en-US" altLang="zh-CN" sz="1200" b="1" dirty="0" smtClean="0">
                <a:latin typeface="+mn-ea"/>
              </a:rPr>
              <a:t>Web</a:t>
            </a:r>
            <a:r>
              <a:rPr lang="zh-CN" altLang="en-US" sz="1200" b="1" dirty="0" smtClean="0">
                <a:latin typeface="+mn-ea"/>
              </a:rPr>
              <a:t>框架</a:t>
            </a:r>
            <a:r>
              <a:rPr lang="en-US" altLang="zh-CN" sz="1200" b="1" dirty="0" smtClean="0">
                <a:latin typeface="+mn-ea"/>
              </a:rPr>
              <a:t>(MVC)</a:t>
            </a:r>
            <a:r>
              <a:rPr lang="zh-CN" altLang="en-US" sz="1200" dirty="0" smtClean="0">
                <a:latin typeface="+mn-ea"/>
              </a:rPr>
              <a:t> 是关键。</a:t>
            </a:r>
            <a:endParaRPr lang="en-US" altLang="zh-CN" sz="1200" dirty="0" smtClean="0">
              <a:latin typeface="+mn-ea"/>
            </a:endParaRPr>
          </a:p>
          <a:p>
            <a:pPr lvl="1"/>
            <a:endParaRPr lang="zh-CN" altLang="en-US" sz="1200" dirty="0" smtClean="0">
              <a:solidFill>
                <a:schemeClr val="accent6">
                  <a:lumMod val="75000"/>
                </a:schemeClr>
              </a:solidFill>
              <a:latin typeface="+mn-ea"/>
            </a:endParaRPr>
          </a:p>
          <a:p>
            <a:r>
              <a:rPr lang="zh-CN" altLang="en-US" sz="1200" b="1" dirty="0" smtClean="0">
                <a:solidFill>
                  <a:schemeClr val="accent6">
                    <a:lumMod val="75000"/>
                  </a:schemeClr>
                </a:solidFill>
                <a:latin typeface="+mn-ea"/>
              </a:rPr>
              <a:t>分布式服务架构</a:t>
            </a:r>
            <a:endParaRPr lang="zh-CN" altLang="en-US" sz="1200" dirty="0" smtClean="0">
              <a:solidFill>
                <a:schemeClr val="accent6">
                  <a:lumMod val="75000"/>
                </a:schemeClr>
              </a:solidFill>
              <a:latin typeface="+mn-ea"/>
            </a:endParaRPr>
          </a:p>
          <a:p>
            <a:pPr lvl="1"/>
            <a:r>
              <a:rPr lang="zh-CN" altLang="en-US" sz="1200" dirty="0" smtClean="0">
                <a:latin typeface="+mn-ea"/>
              </a:rPr>
              <a:t>当垂直应用越来越多，应用之间交互不可避免，将核心业务抽取出来，作为独立的服务，逐渐形成稳定的服务中心，使前端应用能更快速的响应多变的市场需求。</a:t>
            </a:r>
          </a:p>
          <a:p>
            <a:pPr lvl="1"/>
            <a:r>
              <a:rPr lang="zh-CN" altLang="en-US" sz="1200" dirty="0" smtClean="0">
                <a:latin typeface="+mn-ea"/>
              </a:rPr>
              <a:t>此时，用于提高业务复用及整合的 </a:t>
            </a:r>
            <a:r>
              <a:rPr lang="zh-CN" altLang="en-US" sz="1200" b="1" dirty="0" smtClean="0">
                <a:latin typeface="+mn-ea"/>
              </a:rPr>
              <a:t>分布式服务框架</a:t>
            </a:r>
            <a:r>
              <a:rPr lang="en-US" altLang="zh-CN" sz="1200" b="1" dirty="0" smtClean="0">
                <a:latin typeface="+mn-ea"/>
              </a:rPr>
              <a:t>(RPC)</a:t>
            </a:r>
            <a:r>
              <a:rPr lang="zh-CN" altLang="en-US" sz="1200" dirty="0" smtClean="0">
                <a:latin typeface="+mn-ea"/>
              </a:rPr>
              <a:t> 是关键。</a:t>
            </a:r>
            <a:endParaRPr lang="en-US" altLang="zh-CN" sz="1200" dirty="0" smtClean="0">
              <a:latin typeface="+mn-ea"/>
            </a:endParaRPr>
          </a:p>
          <a:p>
            <a:pPr lvl="1"/>
            <a:endParaRPr lang="zh-CN" altLang="en-US" sz="1200" dirty="0" smtClean="0">
              <a:solidFill>
                <a:schemeClr val="accent6">
                  <a:lumMod val="75000"/>
                </a:schemeClr>
              </a:solidFill>
              <a:latin typeface="+mn-ea"/>
            </a:endParaRPr>
          </a:p>
          <a:p>
            <a:r>
              <a:rPr lang="zh-CN" altLang="en-US" sz="1200" b="1" dirty="0" smtClean="0">
                <a:solidFill>
                  <a:schemeClr val="accent6">
                    <a:lumMod val="75000"/>
                  </a:schemeClr>
                </a:solidFill>
                <a:latin typeface="+mn-ea"/>
              </a:rPr>
              <a:t>流动计算架构</a:t>
            </a:r>
            <a:endParaRPr lang="zh-CN" altLang="en-US" sz="1200" dirty="0" smtClean="0">
              <a:solidFill>
                <a:schemeClr val="accent6">
                  <a:lumMod val="75000"/>
                </a:schemeClr>
              </a:solidFill>
              <a:latin typeface="+mn-ea"/>
            </a:endParaRPr>
          </a:p>
          <a:p>
            <a:pPr lvl="1"/>
            <a:r>
              <a:rPr lang="zh-CN" altLang="en-US" sz="1200" dirty="0" smtClean="0">
                <a:latin typeface="+mn-ea"/>
              </a:rPr>
              <a:t>当服务越来越多，容量的评估，小服务资源的浪费等问题逐渐显现，此时需增加一个调度中心基于访问压力实时管理集群容量，提高集群利用率。</a:t>
            </a:r>
          </a:p>
          <a:p>
            <a:pPr lvl="1"/>
            <a:r>
              <a:rPr lang="zh-CN" altLang="en-US" sz="1200" dirty="0" smtClean="0">
                <a:latin typeface="+mn-ea"/>
              </a:rPr>
              <a:t>此时，用于提高机器利用率的 </a:t>
            </a:r>
            <a:r>
              <a:rPr lang="zh-CN" altLang="en-US" sz="1200" b="1" dirty="0" smtClean="0">
                <a:latin typeface="+mn-ea"/>
              </a:rPr>
              <a:t>资源调度和治理中心</a:t>
            </a:r>
            <a:r>
              <a:rPr lang="en-US" altLang="zh-CN" sz="1200" b="1" dirty="0" smtClean="0">
                <a:latin typeface="+mn-ea"/>
              </a:rPr>
              <a:t>(SOA)</a:t>
            </a:r>
            <a:r>
              <a:rPr lang="zh-CN" altLang="en-US" sz="1200" dirty="0" smtClean="0">
                <a:latin typeface="+mn-ea"/>
              </a:rPr>
              <a:t> 是关键。</a:t>
            </a:r>
          </a:p>
          <a:p>
            <a:endParaRPr lang="zh-CN" altLang="en-US" sz="1200" dirty="0">
              <a:solidFill>
                <a:schemeClr val="accent6">
                  <a:lumMod val="75000"/>
                </a:schemeClr>
              </a:solidFill>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99864"/>
            <a:ext cx="9144000" cy="736848"/>
          </a:xfrm>
        </p:spPr>
        <p:txBody>
          <a:bodyPr>
            <a:normAutofit fontScale="90000"/>
          </a:bodyPr>
          <a:lstStyle/>
          <a:p>
            <a:pPr marL="514350" indent="-514350"/>
            <a:r>
              <a:rPr lang="zh-CN" altLang="en-US" dirty="0" smtClean="0"/>
              <a:t>二、</a:t>
            </a:r>
            <a:r>
              <a:rPr lang="en-US" altLang="zh-CN" dirty="0" smtClean="0"/>
              <a:t>Dubbo</a:t>
            </a:r>
            <a:r>
              <a:rPr lang="zh-CN" altLang="en-US" dirty="0" smtClean="0"/>
              <a:t>是什么</a:t>
            </a:r>
            <a:r>
              <a:rPr lang="en-US" altLang="zh-CN" dirty="0" smtClean="0"/>
              <a:t>?</a:t>
            </a:r>
          </a:p>
        </p:txBody>
      </p:sp>
      <p:sp>
        <p:nvSpPr>
          <p:cNvPr id="3" name="TextBox 2"/>
          <p:cNvSpPr txBox="1"/>
          <p:nvPr/>
        </p:nvSpPr>
        <p:spPr>
          <a:xfrm>
            <a:off x="683568" y="1124744"/>
            <a:ext cx="7920880" cy="1200329"/>
          </a:xfrm>
          <a:prstGeom prst="rect">
            <a:avLst/>
          </a:prstGeom>
          <a:noFill/>
        </p:spPr>
        <p:txBody>
          <a:bodyPr wrap="square" rtlCol="0">
            <a:spAutoFit/>
          </a:bodyPr>
          <a:lstStyle/>
          <a:p>
            <a:pPr>
              <a:lnSpc>
                <a:spcPct val="150000"/>
              </a:lnSpc>
            </a:pPr>
            <a:r>
              <a:rPr lang="en-US" altLang="zh-CN" sz="2400" b="1" dirty="0" smtClean="0">
                <a:solidFill>
                  <a:schemeClr val="accent6">
                    <a:lumMod val="75000"/>
                  </a:schemeClr>
                </a:solidFill>
                <a:latin typeface="+mn-ea"/>
              </a:rPr>
              <a:t>    Dubbo</a:t>
            </a:r>
            <a:r>
              <a:rPr lang="zh-CN" altLang="en-US" sz="2400" b="1" dirty="0">
                <a:solidFill>
                  <a:schemeClr val="accent6">
                    <a:lumMod val="75000"/>
                  </a:schemeClr>
                </a:solidFill>
                <a:latin typeface="+mn-ea"/>
              </a:rPr>
              <a:t>是一个分布式服务框架，致力于提供高性能和透明化的</a:t>
            </a:r>
            <a:r>
              <a:rPr lang="en-US" altLang="zh-CN" sz="2400" b="1" dirty="0">
                <a:solidFill>
                  <a:schemeClr val="accent6">
                    <a:lumMod val="75000"/>
                  </a:schemeClr>
                </a:solidFill>
                <a:latin typeface="+mn-ea"/>
              </a:rPr>
              <a:t>RPC</a:t>
            </a:r>
            <a:r>
              <a:rPr lang="zh-CN" altLang="en-US" sz="2400" b="1" dirty="0">
                <a:solidFill>
                  <a:schemeClr val="accent6">
                    <a:lumMod val="75000"/>
                  </a:schemeClr>
                </a:solidFill>
                <a:latin typeface="+mn-ea"/>
              </a:rPr>
              <a:t>远程服务调用方案，以及</a:t>
            </a:r>
            <a:r>
              <a:rPr lang="en-US" altLang="zh-CN" sz="2400" b="1" dirty="0">
                <a:solidFill>
                  <a:schemeClr val="accent6">
                    <a:lumMod val="75000"/>
                  </a:schemeClr>
                </a:solidFill>
                <a:latin typeface="+mn-ea"/>
              </a:rPr>
              <a:t>SOA</a:t>
            </a:r>
            <a:r>
              <a:rPr lang="zh-CN" altLang="en-US" sz="2400" b="1" dirty="0">
                <a:solidFill>
                  <a:schemeClr val="accent6">
                    <a:lumMod val="75000"/>
                  </a:schemeClr>
                </a:solidFill>
                <a:latin typeface="+mn-ea"/>
              </a:rPr>
              <a:t>服务治理方案</a:t>
            </a:r>
            <a:r>
              <a:rPr lang="zh-CN" altLang="en-US" sz="2400" b="1" dirty="0" smtClean="0">
                <a:solidFill>
                  <a:schemeClr val="accent6">
                    <a:lumMod val="75000"/>
                  </a:schemeClr>
                </a:solidFill>
                <a:latin typeface="+mn-ea"/>
              </a:rPr>
              <a:t>。</a:t>
            </a:r>
            <a:endParaRPr lang="en-US" altLang="zh-CN" sz="2400" b="1" dirty="0" smtClean="0">
              <a:solidFill>
                <a:schemeClr val="accent6">
                  <a:lumMod val="75000"/>
                </a:schemeClr>
              </a:solidFill>
              <a:latin typeface="+mn-ea"/>
            </a:endParaRPr>
          </a:p>
        </p:txBody>
      </p:sp>
      <p:pic>
        <p:nvPicPr>
          <p:cNvPr id="1026" name="Picture 2"/>
          <p:cNvPicPr>
            <a:picLocks noChangeAspect="1" noChangeArrowheads="1"/>
          </p:cNvPicPr>
          <p:nvPr/>
        </p:nvPicPr>
        <p:blipFill>
          <a:blip r:embed="rId3"/>
          <a:srcRect/>
          <a:stretch>
            <a:fillRect/>
          </a:stretch>
        </p:blipFill>
        <p:spPr bwMode="auto">
          <a:xfrm>
            <a:off x="1142976" y="2714620"/>
            <a:ext cx="6858048" cy="2643206"/>
          </a:xfrm>
          <a:prstGeom prst="rect">
            <a:avLst/>
          </a:prstGeom>
          <a:noFill/>
          <a:ln w="9525">
            <a:noFill/>
            <a:miter lim="800000"/>
            <a:headEnd/>
            <a:tailEnd/>
          </a:ln>
          <a:effectLst/>
        </p:spPr>
      </p:pic>
    </p:spTree>
    <p:extLst>
      <p:ext uri="{BB962C8B-B14F-4D97-AF65-F5344CB8AC3E}">
        <p14:creationId xmlns="" xmlns:p14="http://schemas.microsoft.com/office/powerpoint/2010/main" val="251445235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44624"/>
            <a:ext cx="9144000" cy="808856"/>
          </a:xfrm>
        </p:spPr>
        <p:txBody>
          <a:bodyPr/>
          <a:lstStyle/>
          <a:p>
            <a:pPr marL="514350" indent="-514350"/>
            <a:r>
              <a:rPr lang="en-US" altLang="zh-CN" dirty="0" smtClean="0"/>
              <a:t>Dubbo</a:t>
            </a:r>
            <a:r>
              <a:rPr lang="zh-CN" altLang="en-US" dirty="0" smtClean="0"/>
              <a:t>核心部分</a:t>
            </a:r>
            <a:endParaRPr lang="en-US" altLang="zh-CN" dirty="0" smtClean="0"/>
          </a:p>
        </p:txBody>
      </p:sp>
      <p:sp>
        <p:nvSpPr>
          <p:cNvPr id="3" name="TextBox 2"/>
          <p:cNvSpPr txBox="1"/>
          <p:nvPr/>
        </p:nvSpPr>
        <p:spPr>
          <a:xfrm>
            <a:off x="683568" y="1124744"/>
            <a:ext cx="7920880" cy="5386090"/>
          </a:xfrm>
          <a:prstGeom prst="rect">
            <a:avLst/>
          </a:prstGeom>
          <a:noFill/>
        </p:spPr>
        <p:txBody>
          <a:bodyPr wrap="square" rtlCol="0">
            <a:spAutoFit/>
          </a:bodyPr>
          <a:lstStyle/>
          <a:p>
            <a:endParaRPr lang="en-US" altLang="zh-CN" sz="2400" dirty="0" smtClean="0">
              <a:latin typeface="微软雅黑" pitchFamily="34" charset="-122"/>
              <a:ea typeface="微软雅黑" pitchFamily="34" charset="-122"/>
            </a:endParaRPr>
          </a:p>
          <a:p>
            <a:pPr marL="342900" indent="-342900">
              <a:buFont typeface="Wingdings" pitchFamily="2" charset="2"/>
              <a:buChar char="n"/>
            </a:pPr>
            <a:r>
              <a:rPr lang="zh-CN" altLang="en-US" sz="2000" b="1" dirty="0">
                <a:solidFill>
                  <a:schemeClr val="accent6">
                    <a:lumMod val="75000"/>
                  </a:schemeClr>
                </a:solidFill>
                <a:latin typeface="+mn-ea"/>
              </a:rPr>
              <a:t>远程通讯</a:t>
            </a:r>
            <a:r>
              <a:rPr lang="en-US" altLang="zh-CN" sz="2000" b="1" dirty="0" smtClean="0">
                <a:solidFill>
                  <a:schemeClr val="accent6">
                    <a:lumMod val="75000"/>
                  </a:schemeClr>
                </a:solidFill>
                <a:latin typeface="+mn-ea"/>
              </a:rPr>
              <a:t>: </a:t>
            </a:r>
            <a:r>
              <a:rPr lang="zh-CN" altLang="en-US" sz="2000" dirty="0" smtClean="0">
                <a:latin typeface="+mn-ea"/>
              </a:rPr>
              <a:t>提供对多种基于长连接的</a:t>
            </a:r>
            <a:r>
              <a:rPr lang="en-US" altLang="zh-CN" sz="2000" dirty="0" smtClean="0">
                <a:latin typeface="+mn-ea"/>
              </a:rPr>
              <a:t>NIO</a:t>
            </a:r>
            <a:r>
              <a:rPr lang="zh-CN" altLang="en-US" sz="2000" dirty="0" smtClean="0">
                <a:latin typeface="+mn-ea"/>
              </a:rPr>
              <a:t>框架抽象封装，包括多种线程模型，序列化，以及“请求</a:t>
            </a:r>
            <a:r>
              <a:rPr lang="en-US" altLang="zh-CN" sz="2000" dirty="0" smtClean="0">
                <a:latin typeface="+mn-ea"/>
              </a:rPr>
              <a:t>-</a:t>
            </a:r>
            <a:r>
              <a:rPr lang="zh-CN" altLang="en-US" sz="2000" dirty="0" smtClean="0">
                <a:latin typeface="+mn-ea"/>
              </a:rPr>
              <a:t>响应”模式的信息交换方式。</a:t>
            </a:r>
            <a:r>
              <a:rPr lang="zh-CN" altLang="en-US" sz="2000" dirty="0" smtClean="0"/>
              <a:t>客户端不需要启动多线程即可完成并行调用多个远程服务，相对多线程开销较小。</a:t>
            </a:r>
            <a:endParaRPr lang="en-US" altLang="zh-CN" sz="2000" b="1" dirty="0" smtClean="0">
              <a:latin typeface="+mn-ea"/>
            </a:endParaRPr>
          </a:p>
          <a:p>
            <a:endParaRPr lang="en-US" altLang="zh-CN" sz="2000" b="1" dirty="0" smtClean="0">
              <a:solidFill>
                <a:schemeClr val="accent6">
                  <a:lumMod val="75000"/>
                </a:schemeClr>
              </a:solidFill>
              <a:latin typeface="+mn-ea"/>
            </a:endParaRPr>
          </a:p>
          <a:p>
            <a:endParaRPr lang="en-US" altLang="zh-CN" sz="2000" b="1" dirty="0" smtClean="0">
              <a:solidFill>
                <a:schemeClr val="accent6">
                  <a:lumMod val="75000"/>
                </a:schemeClr>
              </a:solidFill>
              <a:latin typeface="+mn-ea"/>
            </a:endParaRPr>
          </a:p>
          <a:p>
            <a:endParaRPr lang="en-US" altLang="zh-CN" sz="2000" b="1" dirty="0" smtClean="0">
              <a:solidFill>
                <a:schemeClr val="accent6">
                  <a:lumMod val="75000"/>
                </a:schemeClr>
              </a:solidFill>
              <a:latin typeface="+mn-ea"/>
            </a:endParaRPr>
          </a:p>
          <a:p>
            <a:endParaRPr lang="en-US" altLang="zh-CN" sz="2000" b="1" dirty="0" smtClean="0">
              <a:solidFill>
                <a:schemeClr val="accent6">
                  <a:lumMod val="75000"/>
                </a:schemeClr>
              </a:solidFill>
              <a:latin typeface="+mn-ea"/>
            </a:endParaRPr>
          </a:p>
          <a:p>
            <a:endParaRPr lang="en-US" altLang="zh-CN" sz="2000" b="1" dirty="0" smtClean="0">
              <a:solidFill>
                <a:schemeClr val="accent6">
                  <a:lumMod val="75000"/>
                </a:schemeClr>
              </a:solidFill>
              <a:latin typeface="+mn-ea"/>
            </a:endParaRPr>
          </a:p>
          <a:p>
            <a:endParaRPr lang="en-US" altLang="zh-CN" sz="2000" b="1" dirty="0" smtClean="0">
              <a:solidFill>
                <a:schemeClr val="accent6">
                  <a:lumMod val="75000"/>
                </a:schemeClr>
              </a:solidFill>
              <a:latin typeface="+mn-ea"/>
            </a:endParaRPr>
          </a:p>
          <a:p>
            <a:endParaRPr lang="en-US" altLang="zh-CN" sz="2000" b="1" dirty="0" smtClean="0">
              <a:solidFill>
                <a:schemeClr val="accent6">
                  <a:lumMod val="75000"/>
                </a:schemeClr>
              </a:solidFill>
              <a:latin typeface="+mn-ea"/>
            </a:endParaRPr>
          </a:p>
          <a:p>
            <a:pPr marL="342900" indent="-342900">
              <a:buFont typeface="Wingdings" pitchFamily="2" charset="2"/>
              <a:buChar char="n"/>
            </a:pPr>
            <a:r>
              <a:rPr lang="zh-CN" altLang="en-US" sz="2000" b="1" dirty="0">
                <a:solidFill>
                  <a:schemeClr val="accent6">
                    <a:lumMod val="75000"/>
                  </a:schemeClr>
                </a:solidFill>
                <a:latin typeface="+mn-ea"/>
              </a:rPr>
              <a:t>集群容错</a:t>
            </a:r>
            <a:r>
              <a:rPr lang="en-US" altLang="zh-CN" sz="2000" b="1" dirty="0" smtClean="0">
                <a:solidFill>
                  <a:schemeClr val="accent6">
                    <a:lumMod val="75000"/>
                  </a:schemeClr>
                </a:solidFill>
                <a:latin typeface="+mn-ea"/>
              </a:rPr>
              <a:t>:</a:t>
            </a:r>
            <a:r>
              <a:rPr lang="zh-CN" altLang="en-US" sz="2000" dirty="0">
                <a:latin typeface="+mn-ea"/>
              </a:rPr>
              <a:t>提供基于接口方法的透明远程过程调用，包括多协议支持，以及软负载均衡，失败容错，地址路由，动态配置等集群支持。</a:t>
            </a:r>
            <a:endParaRPr lang="en-US" altLang="zh-CN" sz="2000" dirty="0" smtClean="0">
              <a:latin typeface="+mn-ea"/>
            </a:endParaRPr>
          </a:p>
          <a:p>
            <a:endParaRPr lang="en-US" altLang="zh-CN" sz="2000" b="1" dirty="0" smtClean="0">
              <a:solidFill>
                <a:schemeClr val="accent6">
                  <a:lumMod val="75000"/>
                </a:schemeClr>
              </a:solidFill>
              <a:latin typeface="+mn-ea"/>
            </a:endParaRPr>
          </a:p>
          <a:p>
            <a:pPr marL="342900" indent="-342900">
              <a:buFont typeface="Wingdings" pitchFamily="2" charset="2"/>
              <a:buChar char="n"/>
            </a:pPr>
            <a:r>
              <a:rPr lang="zh-CN" altLang="en-US" sz="2000" b="1" dirty="0">
                <a:solidFill>
                  <a:schemeClr val="accent6">
                    <a:lumMod val="75000"/>
                  </a:schemeClr>
                </a:solidFill>
                <a:latin typeface="+mn-ea"/>
              </a:rPr>
              <a:t>自动发现</a:t>
            </a:r>
            <a:r>
              <a:rPr lang="en-US" altLang="zh-CN" sz="2000" b="1" dirty="0" smtClean="0">
                <a:solidFill>
                  <a:schemeClr val="accent6">
                    <a:lumMod val="75000"/>
                  </a:schemeClr>
                </a:solidFill>
                <a:latin typeface="+mn-ea"/>
              </a:rPr>
              <a:t>:</a:t>
            </a:r>
            <a:r>
              <a:rPr lang="zh-CN" altLang="en-US" sz="2000" dirty="0">
                <a:latin typeface="+mn-ea"/>
              </a:rPr>
              <a:t>基于注册中心目录服务，使服务消费方能动态的查找服务提供方，使地址透明，使服务提供方可以平滑增加或减少机器</a:t>
            </a:r>
            <a:r>
              <a:rPr lang="zh-CN" altLang="en-US" sz="2000" b="1" dirty="0">
                <a:latin typeface="+mn-ea"/>
              </a:rPr>
              <a:t>。</a:t>
            </a:r>
            <a:endParaRPr lang="en-US" altLang="zh-CN" sz="2000" b="1" dirty="0" smtClean="0">
              <a:latin typeface="+mn-ea"/>
            </a:endParaRPr>
          </a:p>
        </p:txBody>
      </p:sp>
      <p:pic>
        <p:nvPicPr>
          <p:cNvPr id="56322" name="Picture 2" descr="http://dubbo.io/future.jpg-version=1&amp;modificationDate=1320417743000.jpg"/>
          <p:cNvPicPr>
            <a:picLocks noChangeAspect="1" noChangeArrowheads="1"/>
          </p:cNvPicPr>
          <p:nvPr/>
        </p:nvPicPr>
        <p:blipFill>
          <a:blip r:embed="rId3"/>
          <a:srcRect/>
          <a:stretch>
            <a:fillRect/>
          </a:stretch>
        </p:blipFill>
        <p:spPr bwMode="auto">
          <a:xfrm>
            <a:off x="1857356" y="2928934"/>
            <a:ext cx="5715000" cy="1809751"/>
          </a:xfrm>
          <a:prstGeom prst="rect">
            <a:avLst/>
          </a:prstGeom>
          <a:noFill/>
        </p:spPr>
      </p:pic>
    </p:spTree>
    <p:extLst>
      <p:ext uri="{BB962C8B-B14F-4D97-AF65-F5344CB8AC3E}">
        <p14:creationId xmlns="" xmlns:p14="http://schemas.microsoft.com/office/powerpoint/2010/main" val="4049121652"/>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标题 1"/>
          <p:cNvSpPr>
            <a:spLocks noGrp="1"/>
          </p:cNvSpPr>
          <p:nvPr>
            <p:ph type="title"/>
          </p:nvPr>
        </p:nvSpPr>
        <p:spPr>
          <a:xfrm>
            <a:off x="0" y="27856"/>
            <a:ext cx="9144000" cy="736848"/>
          </a:xfrm>
        </p:spPr>
        <p:txBody>
          <a:bodyPr>
            <a:normAutofit fontScale="90000"/>
          </a:bodyPr>
          <a:lstStyle/>
          <a:p>
            <a:pPr marL="514350" indent="-514350"/>
            <a:r>
              <a:rPr lang="zh-CN" altLang="en-US" dirty="0" smtClean="0"/>
              <a:t>三、</a:t>
            </a:r>
            <a:r>
              <a:rPr lang="en-US" altLang="zh-CN" dirty="0" smtClean="0"/>
              <a:t>Dubbo</a:t>
            </a:r>
            <a:r>
              <a:rPr lang="zh-CN" altLang="en-US" dirty="0" smtClean="0"/>
              <a:t>能做什么</a:t>
            </a:r>
            <a:r>
              <a:rPr lang="en-US" altLang="zh-CN" dirty="0" smtClean="0"/>
              <a:t>?</a:t>
            </a:r>
          </a:p>
        </p:txBody>
      </p:sp>
      <p:sp>
        <p:nvSpPr>
          <p:cNvPr id="3" name="TextBox 2"/>
          <p:cNvSpPr txBox="1"/>
          <p:nvPr/>
        </p:nvSpPr>
        <p:spPr>
          <a:xfrm>
            <a:off x="683568" y="2428868"/>
            <a:ext cx="7920880" cy="3831818"/>
          </a:xfrm>
          <a:prstGeom prst="rect">
            <a:avLst/>
          </a:prstGeom>
          <a:noFill/>
        </p:spPr>
        <p:txBody>
          <a:bodyPr wrap="square" rtlCol="0">
            <a:spAutoFit/>
          </a:bodyPr>
          <a:lstStyle/>
          <a:p>
            <a:pPr>
              <a:lnSpc>
                <a:spcPct val="150000"/>
              </a:lnSpc>
            </a:pPr>
            <a:endParaRPr lang="en-US" altLang="zh-CN" dirty="0" smtClean="0">
              <a:latin typeface="+mn-ea"/>
            </a:endParaRPr>
          </a:p>
          <a:p>
            <a:pPr marL="342900" indent="-342900">
              <a:lnSpc>
                <a:spcPct val="150000"/>
              </a:lnSpc>
              <a:buFont typeface="+mj-ea"/>
              <a:buAutoNum type="circleNumDbPlain"/>
            </a:pPr>
            <a:r>
              <a:rPr lang="zh-CN" altLang="en-US" dirty="0" smtClean="0">
                <a:latin typeface="+mn-ea"/>
              </a:rPr>
              <a:t>当服务越来越多时，服务</a:t>
            </a:r>
            <a:r>
              <a:rPr lang="en-US" altLang="zh-CN" dirty="0" smtClean="0">
                <a:latin typeface="+mn-ea"/>
              </a:rPr>
              <a:t>URL</a:t>
            </a:r>
            <a:r>
              <a:rPr lang="zh-CN" altLang="en-US" dirty="0" smtClean="0">
                <a:latin typeface="+mn-ea"/>
              </a:rPr>
              <a:t>配置管理变得非常困难，</a:t>
            </a:r>
            <a:r>
              <a:rPr lang="en-US" altLang="zh-CN" dirty="0" smtClean="0">
                <a:latin typeface="+mn-ea"/>
              </a:rPr>
              <a:t>F5</a:t>
            </a:r>
            <a:r>
              <a:rPr lang="zh-CN" altLang="en-US" dirty="0" smtClean="0">
                <a:latin typeface="+mn-ea"/>
              </a:rPr>
              <a:t>硬件负载均衡器的单点压力也越来越大。</a:t>
            </a:r>
            <a:endParaRPr lang="en-US" altLang="zh-CN" dirty="0" smtClean="0">
              <a:latin typeface="+mn-ea"/>
            </a:endParaRPr>
          </a:p>
          <a:p>
            <a:pPr marL="342900" indent="-342900">
              <a:lnSpc>
                <a:spcPct val="150000"/>
              </a:lnSpc>
              <a:buFont typeface="+mj-ea"/>
              <a:buAutoNum type="circleNumDbPlain"/>
            </a:pPr>
            <a:endParaRPr lang="en-US" altLang="zh-CN" dirty="0" smtClean="0">
              <a:solidFill>
                <a:schemeClr val="accent6">
                  <a:lumMod val="75000"/>
                </a:schemeClr>
              </a:solidFill>
              <a:latin typeface="+mn-ea"/>
            </a:endParaRPr>
          </a:p>
          <a:p>
            <a:pPr marL="342900" indent="-342900">
              <a:lnSpc>
                <a:spcPct val="150000"/>
              </a:lnSpc>
              <a:buFont typeface="+mj-ea"/>
              <a:buAutoNum type="circleNumDbPlain"/>
            </a:pPr>
            <a:r>
              <a:rPr lang="zh-CN" altLang="en-US" dirty="0" smtClean="0">
                <a:latin typeface="+mn-ea"/>
              </a:rPr>
              <a:t>当进一步发展，服务间依赖关系变得错踪复杂，甚至分不清哪个应用要在哪个应用之前启动，架构师都不能完整的描述应用的架构关系。</a:t>
            </a:r>
            <a:endParaRPr lang="en-US" altLang="zh-CN" dirty="0" smtClean="0">
              <a:latin typeface="+mn-ea"/>
            </a:endParaRPr>
          </a:p>
          <a:p>
            <a:pPr marL="342900" indent="-342900">
              <a:lnSpc>
                <a:spcPct val="150000"/>
              </a:lnSpc>
              <a:buFont typeface="+mj-ea"/>
              <a:buAutoNum type="circleNumDbPlain"/>
            </a:pPr>
            <a:endParaRPr lang="en-US" altLang="zh-CN" dirty="0">
              <a:solidFill>
                <a:schemeClr val="accent6">
                  <a:lumMod val="75000"/>
                </a:schemeClr>
              </a:solidFill>
              <a:latin typeface="+mn-ea"/>
            </a:endParaRPr>
          </a:p>
          <a:p>
            <a:pPr marL="342900" indent="-342900">
              <a:lnSpc>
                <a:spcPct val="150000"/>
              </a:lnSpc>
              <a:buFont typeface="+mj-ea"/>
              <a:buAutoNum type="circleNumDbPlain"/>
            </a:pPr>
            <a:r>
              <a:rPr lang="zh-CN" altLang="en-US" dirty="0" smtClean="0">
                <a:latin typeface="+mn-ea"/>
              </a:rPr>
              <a:t>接着，服务的调用量越来越大，服务的容量问题就暴露出来，这个服务需要多少机器支撑？什么时候该加机器？</a:t>
            </a:r>
            <a:endParaRPr lang="en-US" altLang="zh-CN" dirty="0" smtClean="0">
              <a:latin typeface="+mn-ea"/>
            </a:endParaRPr>
          </a:p>
        </p:txBody>
      </p:sp>
      <p:sp>
        <p:nvSpPr>
          <p:cNvPr id="4" name="TextBox 3"/>
          <p:cNvSpPr txBox="1"/>
          <p:nvPr/>
        </p:nvSpPr>
        <p:spPr>
          <a:xfrm>
            <a:off x="214282" y="1428736"/>
            <a:ext cx="8560357" cy="858377"/>
          </a:xfrm>
          <a:prstGeom prst="rect">
            <a:avLst/>
          </a:prstGeom>
          <a:noFill/>
        </p:spPr>
        <p:txBody>
          <a:bodyPr wrap="none" rtlCol="0">
            <a:spAutoFit/>
          </a:bodyPr>
          <a:lstStyle/>
          <a:p>
            <a:pPr>
              <a:lnSpc>
                <a:spcPct val="150000"/>
              </a:lnSpc>
            </a:pPr>
            <a:r>
              <a:rPr lang="zh-CN" altLang="en-US" b="1" dirty="0" smtClean="0">
                <a:solidFill>
                  <a:schemeClr val="accent6">
                    <a:lumMod val="75000"/>
                  </a:schemeClr>
                </a:solidFill>
                <a:latin typeface="+mn-ea"/>
              </a:rPr>
              <a:t>在大规模服务化之前，应用可能只是通过</a:t>
            </a:r>
            <a:r>
              <a:rPr lang="en-US" altLang="zh-CN" b="1" dirty="0" smtClean="0">
                <a:solidFill>
                  <a:schemeClr val="accent6">
                    <a:lumMod val="75000"/>
                  </a:schemeClr>
                </a:solidFill>
                <a:latin typeface="+mn-ea"/>
              </a:rPr>
              <a:t>RMI</a:t>
            </a:r>
            <a:r>
              <a:rPr lang="zh-CN" altLang="en-US" b="1" dirty="0" smtClean="0">
                <a:solidFill>
                  <a:schemeClr val="accent6">
                    <a:lumMod val="75000"/>
                  </a:schemeClr>
                </a:solidFill>
                <a:latin typeface="+mn-ea"/>
              </a:rPr>
              <a:t>或</a:t>
            </a:r>
            <a:r>
              <a:rPr lang="en-US" altLang="zh-CN" b="1" dirty="0" smtClean="0">
                <a:solidFill>
                  <a:schemeClr val="accent6">
                    <a:lumMod val="75000"/>
                  </a:schemeClr>
                </a:solidFill>
                <a:latin typeface="+mn-ea"/>
              </a:rPr>
              <a:t>Hessian</a:t>
            </a:r>
            <a:r>
              <a:rPr lang="zh-CN" altLang="en-US" b="1" dirty="0" smtClean="0">
                <a:solidFill>
                  <a:schemeClr val="accent6">
                    <a:lumMod val="75000"/>
                  </a:schemeClr>
                </a:solidFill>
                <a:latin typeface="+mn-ea"/>
              </a:rPr>
              <a:t>等工具，简单的暴露和引用</a:t>
            </a:r>
            <a:endParaRPr lang="en-US" altLang="zh-CN" b="1" dirty="0" smtClean="0">
              <a:solidFill>
                <a:schemeClr val="accent6">
                  <a:lumMod val="75000"/>
                </a:schemeClr>
              </a:solidFill>
              <a:latin typeface="+mn-ea"/>
            </a:endParaRPr>
          </a:p>
          <a:p>
            <a:pPr>
              <a:lnSpc>
                <a:spcPct val="150000"/>
              </a:lnSpc>
            </a:pPr>
            <a:r>
              <a:rPr lang="zh-CN" altLang="en-US" b="1" dirty="0" smtClean="0">
                <a:solidFill>
                  <a:schemeClr val="accent6">
                    <a:lumMod val="75000"/>
                  </a:schemeClr>
                </a:solidFill>
                <a:latin typeface="+mn-ea"/>
              </a:rPr>
              <a:t>远程服务，通过配置服务的</a:t>
            </a:r>
            <a:r>
              <a:rPr lang="en-US" altLang="zh-CN" b="1" dirty="0" smtClean="0">
                <a:solidFill>
                  <a:schemeClr val="accent6">
                    <a:lumMod val="75000"/>
                  </a:schemeClr>
                </a:solidFill>
                <a:latin typeface="+mn-ea"/>
              </a:rPr>
              <a:t>URL</a:t>
            </a:r>
            <a:r>
              <a:rPr lang="zh-CN" altLang="en-US" b="1" dirty="0" smtClean="0">
                <a:solidFill>
                  <a:schemeClr val="accent6">
                    <a:lumMod val="75000"/>
                  </a:schemeClr>
                </a:solidFill>
                <a:latin typeface="+mn-ea"/>
              </a:rPr>
              <a:t>地址进行调用，通过</a:t>
            </a:r>
            <a:r>
              <a:rPr lang="en-US" altLang="zh-CN" b="1" dirty="0" smtClean="0">
                <a:solidFill>
                  <a:schemeClr val="accent6">
                    <a:lumMod val="75000"/>
                  </a:schemeClr>
                </a:solidFill>
                <a:latin typeface="+mn-ea"/>
              </a:rPr>
              <a:t>F5</a:t>
            </a:r>
            <a:r>
              <a:rPr lang="zh-CN" altLang="en-US" b="1" dirty="0" smtClean="0">
                <a:solidFill>
                  <a:schemeClr val="accent6">
                    <a:lumMod val="75000"/>
                  </a:schemeClr>
                </a:solidFill>
                <a:latin typeface="+mn-ea"/>
              </a:rPr>
              <a:t>等硬件进行负载均衡</a:t>
            </a:r>
            <a:r>
              <a:rPr lang="zh-CN" altLang="en-US" dirty="0" smtClean="0">
                <a:solidFill>
                  <a:schemeClr val="accent5">
                    <a:lumMod val="75000"/>
                  </a:schemeClr>
                </a:solidFill>
                <a:latin typeface="+mn-ea"/>
              </a:rPr>
              <a:t>。</a:t>
            </a:r>
            <a:endParaRPr lang="zh-CN" altLang="en-US" dirty="0">
              <a:solidFill>
                <a:schemeClr val="accent5">
                  <a:lumMod val="75000"/>
                </a:schemeClr>
              </a:solidFill>
              <a:latin typeface="+mn-ea"/>
            </a:endParaRPr>
          </a:p>
        </p:txBody>
      </p:sp>
    </p:spTree>
    <p:extLst>
      <p:ext uri="{BB962C8B-B14F-4D97-AF65-F5344CB8AC3E}">
        <p14:creationId xmlns="" xmlns:p14="http://schemas.microsoft.com/office/powerpoint/2010/main" val="57245274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4514" name="Picture 2" descr="http://dubbo.io/dubbo-service-governance.jpg-version=1&amp;modificationDate=1331887614000.jpg"/>
          <p:cNvPicPr>
            <a:picLocks noChangeAspect="1" noChangeArrowheads="1"/>
          </p:cNvPicPr>
          <p:nvPr/>
        </p:nvPicPr>
        <p:blipFill>
          <a:blip r:embed="rId2"/>
          <a:srcRect/>
          <a:stretch>
            <a:fillRect/>
          </a:stretch>
        </p:blipFill>
        <p:spPr bwMode="auto">
          <a:xfrm>
            <a:off x="357158" y="785794"/>
            <a:ext cx="7572428" cy="2500330"/>
          </a:xfrm>
          <a:prstGeom prst="rect">
            <a:avLst/>
          </a:prstGeom>
          <a:noFill/>
        </p:spPr>
      </p:pic>
      <p:sp>
        <p:nvSpPr>
          <p:cNvPr id="4" name="TextBox 3"/>
          <p:cNvSpPr txBox="1"/>
          <p:nvPr/>
        </p:nvSpPr>
        <p:spPr>
          <a:xfrm>
            <a:off x="357158" y="2928934"/>
            <a:ext cx="7920880" cy="2723823"/>
          </a:xfrm>
          <a:prstGeom prst="rect">
            <a:avLst/>
          </a:prstGeom>
          <a:noFill/>
        </p:spPr>
        <p:txBody>
          <a:bodyPr wrap="square" rtlCol="0">
            <a:spAutoFit/>
          </a:bodyPr>
          <a:lstStyle/>
          <a:p>
            <a:pPr>
              <a:lnSpc>
                <a:spcPct val="150000"/>
              </a:lnSpc>
            </a:pPr>
            <a:endParaRPr lang="en-US" altLang="zh-CN" dirty="0" smtClean="0">
              <a:solidFill>
                <a:schemeClr val="accent5">
                  <a:lumMod val="50000"/>
                </a:schemeClr>
              </a:solidFill>
              <a:latin typeface="微软雅黑" pitchFamily="34" charset="-122"/>
              <a:ea typeface="微软雅黑" pitchFamily="34" charset="-122"/>
            </a:endParaRPr>
          </a:p>
          <a:p>
            <a:pPr marL="342900" indent="-342900">
              <a:buFont typeface="+mj-ea"/>
              <a:buAutoNum type="circleNumDbPlain"/>
            </a:pPr>
            <a:r>
              <a:rPr lang="zh-CN" altLang="en-US" dirty="0" smtClean="0"/>
              <a:t>此时需要一个服务注册中心，动态的注册和发现服务，使服务的位置透明。并通过在消费方获取服务提供方地址列表，实现软负载均衡和</a:t>
            </a:r>
            <a:r>
              <a:rPr lang="en-US" altLang="zh-CN" dirty="0" smtClean="0"/>
              <a:t>Failover</a:t>
            </a:r>
            <a:r>
              <a:rPr lang="zh-CN" altLang="en-US" dirty="0" smtClean="0"/>
              <a:t>，降低对</a:t>
            </a:r>
            <a:r>
              <a:rPr lang="en-US" altLang="zh-CN" dirty="0" smtClean="0"/>
              <a:t>F5</a:t>
            </a:r>
            <a:r>
              <a:rPr lang="zh-CN" altLang="en-US" dirty="0" smtClean="0"/>
              <a:t>硬件负载均衡器的依赖，也能减少部分成本。</a:t>
            </a:r>
          </a:p>
          <a:p>
            <a:pPr marL="342900" indent="-342900">
              <a:buFont typeface="+mj-ea"/>
              <a:buAutoNum type="circleNumDbPlain"/>
            </a:pPr>
            <a:endParaRPr lang="en-US" altLang="zh-CN" dirty="0" smtClean="0">
              <a:latin typeface="+mn-ea"/>
            </a:endParaRPr>
          </a:p>
          <a:p>
            <a:pPr marL="342900" indent="-342900">
              <a:buFont typeface="+mj-ea"/>
              <a:buAutoNum type="circleNumDbPlain"/>
            </a:pPr>
            <a:r>
              <a:rPr lang="zh-CN" altLang="en-US" dirty="0" smtClean="0"/>
              <a:t>服务原子化，彼此间耦合低，层级依赖关系</a:t>
            </a:r>
            <a:r>
              <a:rPr lang="en-US" altLang="zh-CN" dirty="0" err="1" smtClean="0"/>
              <a:t>i</a:t>
            </a:r>
            <a:r>
              <a:rPr lang="zh-CN" altLang="en-US" dirty="0" smtClean="0"/>
              <a:t>权重清晰，以帮助架构师理清理关系</a:t>
            </a:r>
            <a:endParaRPr lang="en-US" altLang="zh-CN" dirty="0" smtClean="0">
              <a:latin typeface="+mn-ea"/>
            </a:endParaRPr>
          </a:p>
          <a:p>
            <a:pPr marL="342900" indent="-342900">
              <a:buFont typeface="+mj-ea"/>
              <a:buAutoNum type="circleNumDbPlain"/>
            </a:pPr>
            <a:r>
              <a:rPr lang="zh-CN" altLang="en-US" dirty="0" smtClean="0">
                <a:latin typeface="+mn-ea"/>
              </a:rPr>
              <a:t>实时监控服务调用量，响应时间，可以动态调整及路由规则、动态调度配置等，为服务的扩容升级提供了很好的依据</a:t>
            </a:r>
            <a:endParaRPr lang="en-US" altLang="zh-CN" dirty="0" smtClean="0">
              <a:latin typeface="+mn-ea"/>
            </a:endParaRPr>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流畅">
  <a:themeElements>
    <a:clrScheme name="流畅">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流畅">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流畅">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9525</TotalTime>
  <Words>2831</Words>
  <Application>Microsoft Office PowerPoint</Application>
  <PresentationFormat>全屏显示(4:3)</PresentationFormat>
  <Paragraphs>346</Paragraphs>
  <Slides>32</Slides>
  <Notes>11</Notes>
  <HiddenSlides>0</HiddenSlides>
  <MMClips>0</MMClips>
  <ScaleCrop>false</ScaleCrop>
  <HeadingPairs>
    <vt:vector size="4" baseType="variant">
      <vt:variant>
        <vt:lpstr>主题</vt:lpstr>
      </vt:variant>
      <vt:variant>
        <vt:i4>1</vt:i4>
      </vt:variant>
      <vt:variant>
        <vt:lpstr>幻灯片标题</vt:lpstr>
      </vt:variant>
      <vt:variant>
        <vt:i4>32</vt:i4>
      </vt:variant>
    </vt:vector>
  </HeadingPairs>
  <TitlesOfParts>
    <vt:vector size="33" baseType="lpstr">
      <vt:lpstr>流畅</vt:lpstr>
      <vt:lpstr>幻灯片 1</vt:lpstr>
      <vt:lpstr>学习内容</vt:lpstr>
      <vt:lpstr>学习目标</vt:lpstr>
      <vt:lpstr>幻灯片 4</vt:lpstr>
      <vt:lpstr>幻灯片 5</vt:lpstr>
      <vt:lpstr>二、Dubbo是什么?</vt:lpstr>
      <vt:lpstr>Dubbo核心部分</vt:lpstr>
      <vt:lpstr>三、Dubbo能做什么?</vt:lpstr>
      <vt:lpstr>幻灯片 9</vt:lpstr>
      <vt:lpstr>幻灯片 10</vt:lpstr>
      <vt:lpstr>Dubbo基本原理-分布式服务框架</vt:lpstr>
      <vt:lpstr>远程通信协议视图</vt:lpstr>
      <vt:lpstr>线程协议模型&amp;依赖关系</vt:lpstr>
      <vt:lpstr> 服务协议调用过程实现原理 </vt:lpstr>
      <vt:lpstr>服务提供消费过程（ Invoker ） </vt:lpstr>
      <vt:lpstr>调用链总图</vt:lpstr>
      <vt:lpstr>幻灯片 17</vt:lpstr>
      <vt:lpstr>Dubbo模块包介绍</vt:lpstr>
      <vt:lpstr>依赖包</vt:lpstr>
      <vt:lpstr>Dubbo-Spring配置</vt:lpstr>
      <vt:lpstr>服务提供者(Provider)</vt:lpstr>
      <vt:lpstr>服务提供者(Provider)</vt:lpstr>
      <vt:lpstr>服务提供者（ provider.xml ）</vt:lpstr>
      <vt:lpstr>服务消费者 （Consumer）</vt:lpstr>
      <vt:lpstr>服务消费者 （Consumer）</vt:lpstr>
      <vt:lpstr>服务消费者 （Consumer）- consumer.xml</vt:lpstr>
      <vt:lpstr>开发扩展（了解）</vt:lpstr>
      <vt:lpstr>幻灯片 28</vt:lpstr>
      <vt:lpstr>幻灯片 29</vt:lpstr>
      <vt:lpstr>下载准备</vt:lpstr>
      <vt:lpstr>启动顺序</vt:lpstr>
      <vt:lpstr>幻灯片 32</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张亮</dc:creator>
  <cp:lastModifiedBy>test</cp:lastModifiedBy>
  <cp:revision>1620</cp:revision>
  <dcterms:created xsi:type="dcterms:W3CDTF">2013-08-02T09:02:02Z</dcterms:created>
  <dcterms:modified xsi:type="dcterms:W3CDTF">2016-11-14T08:05:11Z</dcterms:modified>
</cp:coreProperties>
</file>